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Nunito SemiBold"/>
      <p:regular r:id="rId32"/>
      <p:bold r:id="rId33"/>
      <p:italic r:id="rId34"/>
      <p:boldItalic r:id="rId35"/>
    </p:embeddedFon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meer Soni"/>
  <p:cmAuthor clrIdx="1" id="1" initials="" lastIdx="1" name="Micael da Costa"/>
  <p:cmAuthor clrIdx="2" id="2" initials="" lastIdx="7"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57365E-3DE5-4FF2-9A12-F9CCA32F1897}">
  <a:tblStyle styleId="{7657365E-3DE5-4FF2-9A12-F9CCA32F189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SemiBold-bold.fntdata"/><Relationship Id="rId10" Type="http://schemas.openxmlformats.org/officeDocument/2006/relationships/slide" Target="slides/slide4.xml"/><Relationship Id="rId32" Type="http://schemas.openxmlformats.org/officeDocument/2006/relationships/font" Target="fonts/NunitoSemiBold-regular.fntdata"/><Relationship Id="rId13" Type="http://schemas.openxmlformats.org/officeDocument/2006/relationships/slide" Target="slides/slide7.xml"/><Relationship Id="rId35" Type="http://schemas.openxmlformats.org/officeDocument/2006/relationships/font" Target="fonts/NunitoSemiBold-boldItalic.fntdata"/><Relationship Id="rId12" Type="http://schemas.openxmlformats.org/officeDocument/2006/relationships/slide" Target="slides/slide6.xml"/><Relationship Id="rId34" Type="http://schemas.openxmlformats.org/officeDocument/2006/relationships/font" Target="fonts/NunitoSemiBold-italic.fntdata"/><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5-13T14:21:44.138">
    <p:pos x="104" y="664"/>
    <p:text>Future vision is a worry at the moment as we don’t have a timeline for it and hence we will have hybrid app for a while</p:text>
  </p:cm>
  <p:cm authorId="1" idx="1" dt="2020-05-15T06:27:14.262">
    <p:pos x="104" y="764"/>
    <p:text>Does this work as an architecture for KOKO Admin/Core development going forward?  We have a common/monolithic web interface, serviced by multiple services?</p:text>
  </p:cm>
  <p:cm authorId="2" idx="1" dt="2020-05-15T06:27:14.262">
    <p:pos x="104" y="764"/>
    <p:text>Going forward have to decouple the application backend to multiple micro services they will communicate with each other. Also have to think of a cleaner solution how we can decouple UI also in implementation keeping its look and feel as a single UI project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0-05-15T09:18:43.423">
    <p:pos x="756" y="57"/>
    <p:text>Just had a discussion with +d.rehal@kokonetworks.com , +m.dacosta@kokonetworks.com +s.soni@kokonetworks.com hope this is good approach?
_Reassigned to Micael da Costa_</p:text>
  </p:cm>
  <p:cm authorId="2" idx="3" dt="2020-05-15T08:07:30.508">
    <p:pos x="756" y="57"/>
    <p:text>+n.njoroge@kokonetworks.com</p:text>
  </p:cm>
  <p:cm authorId="2" idx="4" dt="2020-05-15T08:11:57.930">
    <p:pos x="756" y="57"/>
    <p:text>+a.tripathi@kokonetworks.com so essentially this will have the same UI as KOKO Core but a separate microservice for SMSes and a separate DB?
_Reassigned to Deleted user_</p:text>
  </p:cm>
  <p:cm authorId="2" idx="5" dt="2020-05-15T08:16:53.698">
    <p:pos x="756" y="57"/>
    <p:text>Yeah and mojorily the UI currently is coupled with backend as it is a big application causing dependency issue. WIth this UI will also be decoupled from backend. So it will be a small UI project only</p:text>
  </p:cm>
  <p:cm authorId="2" idx="6" dt="2020-05-15T08:46:26.530">
    <p:pos x="756" y="57"/>
    <p:text>Okay will this affect how we currently store these SMSes?</p:text>
  </p:cm>
  <p:cm authorId="2" idx="7" dt="2020-05-15T09:18:43.423">
    <p:pos x="756" y="57"/>
    <p:text>Yeah by any of the approaches the backend will be separate entity itself  os yes the sms will be stored in different micro service but by this will also separate the frontend from the backend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7771bb90a8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771bb90a8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 name="Google Shape;286;g7771bb90a8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7771bb90a8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771bb90a8_0_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g7771bb90a8_0_1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8428146e9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8428146e9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78428146e9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771bb90a8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771bb90a8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g7771bb90a8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5311890a7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311890a76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g5311890a76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5311890a7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311890a76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8" name="Google Shape;348;g5311890a76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311890a7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311890a7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8" name="Google Shape;368;g5311890a76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e44c79a8a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e44c79a8a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9" name="Google Shape;389;g8e44c79a8a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b5a1b006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b5a1b006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8" name="Google Shape;398;gbb5a1b006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b5a1b006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bb5a1b006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gbb5a1b006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7ed1e82dd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7ed1e82dd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77ed1e82dd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bb5a1b006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bb5a1b006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 name="Google Shape;414;gbb5a1b0069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b5a1b0069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b5a1b0069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6" name="Google Shape;436;gbb5a1b0069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b5a1b0069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b5a1b0069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gbb5a1b0069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be31270fa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be31270fa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7" name="Google Shape;457;gbe31270fa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be31270fa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be31270fa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5" name="Google Shape;465;gbe31270fa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700099fdeb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00099fdeb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5" name="Google Shape;475;g700099fdeb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54e66e2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54e66e2d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854e66e2d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771bb90a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771bb90a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7771bb90a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771bb90a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771bb90a8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g7771bb90a8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18a61af6d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 name="Google Shape;252;g818a61af6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771bb90a8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g7771bb90a8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771bb90a8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g7771bb90a8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771bb90a8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7771bb90a8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app.zeplin.io/project/5ea17a0c840c2954acea8420/screen/5ea17f630757177ccd7ae889" TargetMode="External"/><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app.zeplin.io/project/5ea17a0c840c2954acea8420/screen/5ea1814e0b3419794466d79b" TargetMode="External"/><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hyperlink" Target="https://app.zeplin.io/project/5ea17a0c840c2954acea8420/screen/5ea280497b7693791872a879" TargetMode="External"/><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61649" y="2738150"/>
            <a:ext cx="58119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SMS Editor - Technical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8"/>
          <p:cNvSpPr/>
          <p:nvPr/>
        </p:nvSpPr>
        <p:spPr>
          <a:xfrm>
            <a:off x="840975" y="1435100"/>
            <a:ext cx="2570400" cy="2226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txBox="1"/>
          <p:nvPr>
            <p:ph idx="1" type="subTitle"/>
          </p:nvPr>
        </p:nvSpPr>
        <p:spPr>
          <a:xfrm>
            <a:off x="707451" y="801375"/>
            <a:ext cx="2655000" cy="882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Tables - SMS</a:t>
            </a:r>
            <a:endParaRPr/>
          </a:p>
        </p:txBody>
      </p:sp>
      <p:sp>
        <p:nvSpPr>
          <p:cNvPr id="290" name="Google Shape;290;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Backend</a:t>
            </a:r>
            <a:endParaRPr/>
          </a:p>
        </p:txBody>
      </p:sp>
      <p:sp>
        <p:nvSpPr>
          <p:cNvPr id="291" name="Google Shape;291;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92" name="Google Shape;292;p28"/>
          <p:cNvSpPr txBox="1"/>
          <p:nvPr/>
        </p:nvSpPr>
        <p:spPr>
          <a:xfrm>
            <a:off x="840975" y="1446950"/>
            <a:ext cx="2416200" cy="19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Name: sms_template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Columns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koko_core_name*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smse_name*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description*</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message*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sms_language_id</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is_active*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sms_provider_id</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93" name="Google Shape;293;p28"/>
          <p:cNvSpPr/>
          <p:nvPr/>
        </p:nvSpPr>
        <p:spPr>
          <a:xfrm>
            <a:off x="3671825" y="2878100"/>
            <a:ext cx="2570400" cy="78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txBox="1"/>
          <p:nvPr/>
        </p:nvSpPr>
        <p:spPr>
          <a:xfrm>
            <a:off x="3671825" y="2889950"/>
            <a:ext cx="2488800" cy="7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Name: sms_platform</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Columns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name*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95" name="Google Shape;295;p28"/>
          <p:cNvSpPr/>
          <p:nvPr/>
        </p:nvSpPr>
        <p:spPr>
          <a:xfrm>
            <a:off x="7035750" y="2875138"/>
            <a:ext cx="2570400" cy="78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txBox="1"/>
          <p:nvPr/>
        </p:nvSpPr>
        <p:spPr>
          <a:xfrm>
            <a:off x="7035750" y="2886988"/>
            <a:ext cx="2488800" cy="7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Name: sms_language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Columns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name*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97" name="Google Shape;297;p28"/>
          <p:cNvSpPr/>
          <p:nvPr/>
        </p:nvSpPr>
        <p:spPr>
          <a:xfrm>
            <a:off x="6993450" y="1454863"/>
            <a:ext cx="2570400" cy="10641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nvSpPr>
        <p:spPr>
          <a:xfrm>
            <a:off x="6993450" y="1466713"/>
            <a:ext cx="26550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Name: sms_dynamic_variable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Columns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name*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description*</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99" name="Google Shape;299;p28"/>
          <p:cNvSpPr/>
          <p:nvPr/>
        </p:nvSpPr>
        <p:spPr>
          <a:xfrm>
            <a:off x="3671825" y="1435100"/>
            <a:ext cx="3198000" cy="1304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txBox="1"/>
          <p:nvPr/>
        </p:nvSpPr>
        <p:spPr>
          <a:xfrm>
            <a:off x="3671825" y="1446950"/>
            <a:ext cx="3030600" cy="120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Name: sms_template_platform_mapping</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Columns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sms_template_id*</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sms_platform_id*</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301" name="Google Shape;301;p28"/>
          <p:cNvSpPr txBox="1"/>
          <p:nvPr>
            <p:ph idx="1" type="subTitle"/>
          </p:nvPr>
        </p:nvSpPr>
        <p:spPr>
          <a:xfrm>
            <a:off x="707450" y="3645200"/>
            <a:ext cx="3480000" cy="882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Tables - sms history </a:t>
            </a:r>
            <a:endParaRPr/>
          </a:p>
        </p:txBody>
      </p:sp>
      <p:sp>
        <p:nvSpPr>
          <p:cNvPr id="302" name="Google Shape;302;p28"/>
          <p:cNvSpPr/>
          <p:nvPr/>
        </p:nvSpPr>
        <p:spPr>
          <a:xfrm>
            <a:off x="840975" y="4221750"/>
            <a:ext cx="2570400" cy="2226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txBox="1"/>
          <p:nvPr/>
        </p:nvSpPr>
        <p:spPr>
          <a:xfrm>
            <a:off x="840975" y="4233600"/>
            <a:ext cx="2416200" cy="19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Name: sms_history</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Columns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sender*</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receiver*</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user_id</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type*(incoming/outgoing)</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external_id*(third party id)</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message*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status*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template_id</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system</a:t>
            </a:r>
            <a:endParaRPr>
              <a:latin typeface="Nunito SemiBold"/>
              <a:ea typeface="Nunito SemiBold"/>
              <a:cs typeface="Nunito SemiBold"/>
              <a:sym typeface="Nunito SemiBold"/>
            </a:endParaRPr>
          </a:p>
        </p:txBody>
      </p:sp>
      <p:sp>
        <p:nvSpPr>
          <p:cNvPr id="304" name="Google Shape;304;p28"/>
          <p:cNvSpPr txBox="1"/>
          <p:nvPr>
            <p:ph idx="1" type="subTitle"/>
          </p:nvPr>
        </p:nvSpPr>
        <p:spPr>
          <a:xfrm>
            <a:off x="4726650" y="3662000"/>
            <a:ext cx="4057800" cy="882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Tables - sms_provider </a:t>
            </a:r>
            <a:endParaRPr/>
          </a:p>
        </p:txBody>
      </p:sp>
      <p:sp>
        <p:nvSpPr>
          <p:cNvPr id="305" name="Google Shape;305;p28"/>
          <p:cNvSpPr/>
          <p:nvPr/>
        </p:nvSpPr>
        <p:spPr>
          <a:xfrm>
            <a:off x="4860175" y="4238550"/>
            <a:ext cx="2570400" cy="2226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txBox="1"/>
          <p:nvPr/>
        </p:nvSpPr>
        <p:spPr>
          <a:xfrm>
            <a:off x="4860175" y="4250400"/>
            <a:ext cx="2416200" cy="19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Name: sms_provider</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Columns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sender*</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is_default*</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provider_name*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username*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password*</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307" name="Google Shape;307;p28"/>
          <p:cNvSpPr/>
          <p:nvPr/>
        </p:nvSpPr>
        <p:spPr>
          <a:xfrm>
            <a:off x="9687475" y="1454875"/>
            <a:ext cx="2570400" cy="2430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txBox="1"/>
          <p:nvPr/>
        </p:nvSpPr>
        <p:spPr>
          <a:xfrm>
            <a:off x="9687475" y="1466725"/>
            <a:ext cx="2655000" cy="20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Name: sms_template_dynamic_variables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Columns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sms_template_id*</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sms_dynamic_variable_id*</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is_active*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309" name="Google Shape;309;p28"/>
          <p:cNvSpPr txBox="1"/>
          <p:nvPr/>
        </p:nvSpPr>
        <p:spPr>
          <a:xfrm>
            <a:off x="8782575" y="4572000"/>
            <a:ext cx="52044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Backend</a:t>
            </a:r>
            <a:endParaRPr/>
          </a:p>
        </p:txBody>
      </p:sp>
      <p:sp>
        <p:nvSpPr>
          <p:cNvPr id="316" name="Google Shape;31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7" name="Google Shape;317;p29"/>
          <p:cNvSpPr txBox="1"/>
          <p:nvPr/>
        </p:nvSpPr>
        <p:spPr>
          <a:xfrm>
            <a:off x="201350" y="1373975"/>
            <a:ext cx="5898600" cy="51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Nunito SemiBold"/>
                <a:ea typeface="Nunito SemiBold"/>
                <a:cs typeface="Nunito SemiBold"/>
                <a:sym typeface="Nunito SemiBold"/>
              </a:rPr>
              <a:t>APIs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/send/sms</a:t>
            </a:r>
            <a:endParaRPr sz="1800">
              <a:latin typeface="Nunito SemiBold"/>
              <a:ea typeface="Nunito SemiBold"/>
              <a:cs typeface="Nunito SemiBold"/>
              <a:sym typeface="Nunito SemiBold"/>
            </a:endParaRPr>
          </a:p>
          <a:p>
            <a:pPr indent="-342900" lvl="1"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Send normal sms with parameter</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sender(optional)</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receiver(list)</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message</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user_id(optional)</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source(text)</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/send/sms/template</a:t>
            </a:r>
            <a:endParaRPr sz="1800">
              <a:latin typeface="Nunito SemiBold"/>
              <a:ea typeface="Nunito SemiBold"/>
              <a:cs typeface="Nunito SemiBold"/>
              <a:sym typeface="Nunito SemiBold"/>
            </a:endParaRPr>
          </a:p>
          <a:p>
            <a:pPr indent="-342900" lvl="1"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Send sms with template and dynamic variable</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receiver(list)</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user_id</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dynamic_variables</a:t>
            </a:r>
            <a:endParaRPr sz="1800">
              <a:latin typeface="Nunito SemiBold"/>
              <a:ea typeface="Nunito SemiBold"/>
              <a:cs typeface="Nunito SemiBold"/>
              <a:sym typeface="Nunito SemiBold"/>
            </a:endParaRPr>
          </a:p>
          <a:p>
            <a:pPr indent="-342900" lvl="3" marL="18288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key-value</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template_name -&gt; “topup”</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source(text)</a:t>
            </a:r>
            <a:endParaRPr sz="1800">
              <a:latin typeface="Nunito SemiBold"/>
              <a:ea typeface="Nunito SemiBold"/>
              <a:cs typeface="Nunito SemiBold"/>
              <a:sym typeface="Nunito SemiBold"/>
            </a:endParaRPr>
          </a:p>
        </p:txBody>
      </p:sp>
      <p:sp>
        <p:nvSpPr>
          <p:cNvPr id="318" name="Google Shape;318;p29"/>
          <p:cNvSpPr txBox="1"/>
          <p:nvPr/>
        </p:nvSpPr>
        <p:spPr>
          <a:xfrm>
            <a:off x="6206550" y="1373975"/>
            <a:ext cx="5898600" cy="46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/receive/sms/africastalking</a:t>
            </a:r>
            <a:endParaRPr sz="1800">
              <a:latin typeface="Nunito SemiBold"/>
              <a:ea typeface="Nunito SemiBold"/>
              <a:cs typeface="Nunito SemiBold"/>
              <a:sym typeface="Nunito SemiBold"/>
            </a:endParaRPr>
          </a:p>
          <a:p>
            <a:pPr indent="-342900" lvl="1"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Receive SMS</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from</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linkId</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to</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text</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date</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id</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/user/sms/&lt;id&gt;(GET)</a:t>
            </a:r>
            <a:endParaRPr sz="1800">
              <a:latin typeface="Nunito SemiBold"/>
              <a:ea typeface="Nunito SemiBold"/>
              <a:cs typeface="Nunito SemiBold"/>
              <a:sym typeface="Nunito SemiBold"/>
            </a:endParaRPr>
          </a:p>
          <a:p>
            <a:pPr indent="-342900" lvl="1"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[list of sms with status including incoming and outgoing] - Get all message using UserId</a:t>
            </a:r>
            <a:endParaRPr sz="1800">
              <a:latin typeface="Nunito SemiBold"/>
              <a:ea typeface="Nunito SemiBold"/>
              <a:cs typeface="Nunito SemiBold"/>
              <a:sym typeface="Nunito SemiBold"/>
            </a:endParaRPr>
          </a:p>
          <a:p>
            <a:pPr indent="0" lvl="0" marL="457200" rtl="0" algn="l">
              <a:spcBef>
                <a:spcPts val="0"/>
              </a:spcBef>
              <a:spcAft>
                <a:spcPts val="0"/>
              </a:spcAft>
              <a:buNone/>
            </a:pPr>
            <a:r>
              <a:t/>
            </a:r>
            <a:endParaRPr sz="1800">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Backend</a:t>
            </a:r>
            <a:endParaRPr/>
          </a:p>
        </p:txBody>
      </p:sp>
      <p:sp>
        <p:nvSpPr>
          <p:cNvPr id="325" name="Google Shape;325;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26" name="Google Shape;326;p30"/>
          <p:cNvSpPr txBox="1"/>
          <p:nvPr/>
        </p:nvSpPr>
        <p:spPr>
          <a:xfrm>
            <a:off x="201350" y="1373975"/>
            <a:ext cx="10837800" cy="46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On Receive sms if its not a modem message create a zendesk ticket</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If modem message received forward message KOKO that will update fuel point status with the message received</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Bulk move the seeder data from events table of KOKO Core to sms history table of SMSE backend</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KOKO Core List SMS view page will be fetched from SMSE backend API</a:t>
            </a:r>
            <a:endParaRPr sz="1800">
              <a:latin typeface="Nunito SemiBold"/>
              <a:ea typeface="Nunito SemiBold"/>
              <a:cs typeface="Nunito SemiBold"/>
              <a:sym typeface="Nunit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 Core Changes</a:t>
            </a:r>
            <a:endParaRPr/>
          </a:p>
        </p:txBody>
      </p:sp>
      <p:sp>
        <p:nvSpPr>
          <p:cNvPr id="333" name="Google Shape;333;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34" name="Google Shape;334;p31"/>
          <p:cNvSpPr txBox="1"/>
          <p:nvPr/>
        </p:nvSpPr>
        <p:spPr>
          <a:xfrm>
            <a:off x="473775" y="1385825"/>
            <a:ext cx="11297400" cy="46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Nunito SemiBold"/>
                <a:ea typeface="Nunito SemiBold"/>
                <a:cs typeface="Nunito SemiBold"/>
                <a:sym typeface="Nunito SemiBold"/>
              </a:rPr>
              <a:t>In every send sms instances call the /send/sms/template with the relevant template_id</a:t>
            </a:r>
            <a:r>
              <a:rPr lang="en-US" sz="1800">
                <a:latin typeface="Nunito SemiBold"/>
                <a:ea typeface="Nunito SemiBold"/>
                <a:cs typeface="Nunito SemiBold"/>
                <a:sym typeface="Nunito SemiBold"/>
              </a:rPr>
              <a:t>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/send/sms/template</a:t>
            </a:r>
            <a:endParaRPr sz="1800">
              <a:latin typeface="Nunito SemiBold"/>
              <a:ea typeface="Nunito SemiBold"/>
              <a:cs typeface="Nunito SemiBold"/>
              <a:sym typeface="Nunito SemiBold"/>
            </a:endParaRPr>
          </a:p>
          <a:p>
            <a:pPr indent="-342900" lvl="1"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Send sms with template and dynamic variable</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sender</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receiver(list)</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dynamic_variables</a:t>
            </a:r>
            <a:endParaRPr sz="1800">
              <a:latin typeface="Nunito SemiBold"/>
              <a:ea typeface="Nunito SemiBold"/>
              <a:cs typeface="Nunito SemiBold"/>
              <a:sym typeface="Nunito SemiBold"/>
            </a:endParaRPr>
          </a:p>
          <a:p>
            <a:pPr indent="-342900" lvl="3" marL="18288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key-value</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template_id</a:t>
            </a:r>
            <a:endParaRPr sz="1800">
              <a:latin typeface="Nunito SemiBold"/>
              <a:ea typeface="Nunito SemiBold"/>
              <a:cs typeface="Nunito SemiBold"/>
              <a:sym typeface="Nunito SemiBold"/>
            </a:endParaRPr>
          </a:p>
          <a:p>
            <a:pPr indent="-342900" lvl="2" marL="13716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source(text)</a:t>
            </a:r>
            <a:endParaRPr sz="1800">
              <a:latin typeface="Nunito SemiBold"/>
              <a:ea typeface="Nunito SemiBold"/>
              <a:cs typeface="Nunito SemiBold"/>
              <a:sym typeface="Nunito SemiBold"/>
            </a:endParaRPr>
          </a:p>
          <a:p>
            <a:pPr indent="0" lvl="0" marL="0" rtl="0" algn="l">
              <a:spcBef>
                <a:spcPts val="0"/>
              </a:spcBef>
              <a:spcAft>
                <a:spcPts val="0"/>
              </a:spcAft>
              <a:buNone/>
            </a:pPr>
            <a:r>
              <a:rPr lang="en-US" sz="1800">
                <a:latin typeface="Nunito SemiBold"/>
                <a:ea typeface="Nunito SemiBold"/>
                <a:cs typeface="Nunito SemiBold"/>
                <a:sym typeface="Nunito SemiBold"/>
              </a:rPr>
              <a:t>Remove /receive/sms API</a:t>
            </a:r>
            <a:endParaRPr sz="1800">
              <a:latin typeface="Nunito SemiBold"/>
              <a:ea typeface="Nunito SemiBold"/>
              <a:cs typeface="Nunito SemiBold"/>
              <a:sym typeface="Nunito SemiBold"/>
            </a:endParaRPr>
          </a:p>
          <a:p>
            <a:pPr indent="0" lvl="0" marL="0" rtl="0" algn="l">
              <a:spcBef>
                <a:spcPts val="0"/>
              </a:spcBef>
              <a:spcAft>
                <a:spcPts val="0"/>
              </a:spcAft>
              <a:buNone/>
            </a:pPr>
            <a:r>
              <a:rPr lang="en-US" sz="1800">
                <a:latin typeface="Nunito SemiBold"/>
                <a:ea typeface="Nunito SemiBold"/>
                <a:cs typeface="Nunito SemiBold"/>
                <a:sym typeface="Nunito SemiBold"/>
              </a:rPr>
              <a:t>Add kp/receive/sms/modem API</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sender</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message</a:t>
            </a:r>
            <a:endParaRPr sz="1800">
              <a:latin typeface="Nunito SemiBold"/>
              <a:ea typeface="Nunito SemiBold"/>
              <a:cs typeface="Nunito SemiBold"/>
              <a:sym typeface="Nunito SemiBold"/>
            </a:endParaRPr>
          </a:p>
          <a:p>
            <a:pPr indent="0" lvl="0" marL="0" rtl="0" algn="l">
              <a:spcBef>
                <a:spcPts val="0"/>
              </a:spcBef>
              <a:spcAft>
                <a:spcPts val="0"/>
              </a:spcAft>
              <a:buNone/>
            </a:pPr>
            <a:r>
              <a:rPr lang="en-US" sz="1800">
                <a:latin typeface="Nunito SemiBold"/>
                <a:ea typeface="Nunito SemiBold"/>
                <a:cs typeface="Nunito SemiBold"/>
                <a:sym typeface="Nunito SemiBold"/>
              </a:rPr>
              <a:t>Get user details from phone number for zendesk ticket creation</a:t>
            </a:r>
            <a:endParaRPr sz="1800">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updated Approach(5/08/2020)</a:t>
            </a:r>
            <a:endParaRPr/>
          </a:p>
        </p:txBody>
      </p:sp>
      <p:sp>
        <p:nvSpPr>
          <p:cNvPr id="341" name="Google Shape;341;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42" name="Google Shape;342;p32"/>
          <p:cNvSpPr txBox="1"/>
          <p:nvPr/>
        </p:nvSpPr>
        <p:spPr>
          <a:xfrm>
            <a:off x="74025" y="1171775"/>
            <a:ext cx="5217600" cy="5177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1800">
                <a:latin typeface="Nunito SemiBold"/>
                <a:ea typeface="Nunito SemiBold"/>
                <a:cs typeface="Nunito SemiBold"/>
                <a:sym typeface="Nunito SemiBold"/>
              </a:rPr>
              <a:t>          Sending SMS synchronously</a:t>
            </a:r>
            <a:endParaRPr sz="1800">
              <a:latin typeface="Nunito SemiBold"/>
              <a:ea typeface="Nunito SemiBold"/>
              <a:cs typeface="Nunito SemiBold"/>
              <a:sym typeface="Nunito SemiBold"/>
            </a:endParaRPr>
          </a:p>
          <a:p>
            <a:pPr indent="0" lvl="0" marL="457200" rtl="0" algn="l">
              <a:spcBef>
                <a:spcPts val="0"/>
              </a:spcBef>
              <a:spcAft>
                <a:spcPts val="0"/>
              </a:spcAft>
              <a:buNone/>
            </a:pPr>
            <a:r>
              <a:t/>
            </a:r>
            <a:endParaRPr sz="1800">
              <a:latin typeface="Nunito SemiBold"/>
              <a:ea typeface="Nunito SemiBold"/>
              <a:cs typeface="Nunito SemiBold"/>
              <a:sym typeface="Nunito SemiBold"/>
            </a:endParaRPr>
          </a:p>
          <a:p>
            <a:pPr indent="0" lvl="0" marL="0" rtl="0" algn="l">
              <a:spcBef>
                <a:spcPts val="0"/>
              </a:spcBef>
              <a:spcAft>
                <a:spcPts val="0"/>
              </a:spcAft>
              <a:buNone/>
            </a:pPr>
            <a:r>
              <a:rPr lang="en-US" sz="1800">
                <a:latin typeface="Nunito SemiBold"/>
                <a:ea typeface="Nunito SemiBold"/>
                <a:cs typeface="Nunito SemiBold"/>
                <a:sym typeface="Nunito SemiBold"/>
              </a:rPr>
              <a:t>1. After the SMS API is called, the response is logged in history table and KC gets the response from Notification Engine(SMSE microservice)</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0" lvl="0" marL="0" rtl="0" algn="l">
              <a:spcBef>
                <a:spcPts val="0"/>
              </a:spcBef>
              <a:spcAft>
                <a:spcPts val="0"/>
              </a:spcAft>
              <a:buNone/>
            </a:pPr>
            <a:r>
              <a:rPr lang="en-US" sz="1800">
                <a:latin typeface="Nunito SemiBold"/>
                <a:ea typeface="Nunito SemiBold"/>
                <a:cs typeface="Nunito SemiBold"/>
                <a:sym typeface="Nunito SemiBold"/>
              </a:rPr>
              <a:t>2. Features like Promotion expect a response from the notification engine when the sms is sent.</a:t>
            </a:r>
            <a:endParaRPr sz="1800">
              <a:latin typeface="Nunito SemiBold"/>
              <a:ea typeface="Nunito SemiBold"/>
              <a:cs typeface="Nunito SemiBold"/>
              <a:sym typeface="Nunito SemiBold"/>
            </a:endParaRPr>
          </a:p>
        </p:txBody>
      </p:sp>
      <p:sp>
        <p:nvSpPr>
          <p:cNvPr id="343" name="Google Shape;343;p32"/>
          <p:cNvSpPr txBox="1"/>
          <p:nvPr/>
        </p:nvSpPr>
        <p:spPr>
          <a:xfrm>
            <a:off x="6813075" y="2516250"/>
            <a:ext cx="5217600" cy="38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Nunito SemiBold"/>
              <a:ea typeface="Nunito SemiBold"/>
              <a:cs typeface="Nunito SemiBold"/>
              <a:sym typeface="Nunito SemiBold"/>
            </a:endParaRPr>
          </a:p>
        </p:txBody>
      </p:sp>
      <p:sp>
        <p:nvSpPr>
          <p:cNvPr id="344" name="Google Shape;344;p32"/>
          <p:cNvSpPr txBox="1"/>
          <p:nvPr/>
        </p:nvSpPr>
        <p:spPr>
          <a:xfrm>
            <a:off x="6752400" y="1171650"/>
            <a:ext cx="5217600" cy="51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Nunito SemiBold"/>
                <a:ea typeface="Nunito SemiBold"/>
                <a:cs typeface="Nunito SemiBold"/>
                <a:sym typeface="Nunito SemiBold"/>
              </a:rPr>
              <a:t>                Sending SMS asynchronously</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When the Notification engine API for sending the SMS is called, it will call the Sms Provider API.</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When the SMS provider API is invoked, a callback function will be called which will log the SMS response in the smse history table</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Step 2 happens asynchronously such that, when the SMS Provider API is being executed, the response from SMSE Service API would have been already received by KC thus not resulting into Timeout error for bulk sms.</a:t>
            </a:r>
            <a:endParaRPr sz="1800">
              <a:latin typeface="Nunito SemiBold"/>
              <a:ea typeface="Nunito SemiBold"/>
              <a:cs typeface="Nunito SemiBold"/>
              <a:sym typeface="Nunit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updated Approach(5/08/2020) - Synchronous SMS (used in promotions)</a:t>
            </a:r>
            <a:endParaRPr/>
          </a:p>
        </p:txBody>
      </p:sp>
      <p:sp>
        <p:nvSpPr>
          <p:cNvPr id="351" name="Google Shape;351;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52" name="Google Shape;352;p33"/>
          <p:cNvSpPr/>
          <p:nvPr/>
        </p:nvSpPr>
        <p:spPr>
          <a:xfrm>
            <a:off x="2054525" y="1296961"/>
            <a:ext cx="1433100" cy="9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KOKOCore</a:t>
            </a:r>
            <a:endParaRPr/>
          </a:p>
        </p:txBody>
      </p:sp>
      <p:sp>
        <p:nvSpPr>
          <p:cNvPr id="353" name="Google Shape;353;p33"/>
          <p:cNvSpPr/>
          <p:nvPr/>
        </p:nvSpPr>
        <p:spPr>
          <a:xfrm>
            <a:off x="5654548" y="1536163"/>
            <a:ext cx="900300" cy="61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SMSE Service</a:t>
            </a:r>
            <a:endParaRPr/>
          </a:p>
        </p:txBody>
      </p:sp>
      <p:sp>
        <p:nvSpPr>
          <p:cNvPr id="354" name="Google Shape;354;p33"/>
          <p:cNvSpPr/>
          <p:nvPr/>
        </p:nvSpPr>
        <p:spPr>
          <a:xfrm>
            <a:off x="5332450" y="2421300"/>
            <a:ext cx="1544500" cy="57555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SMSE service update db</a:t>
            </a:r>
            <a:endParaRPr sz="1200"/>
          </a:p>
        </p:txBody>
      </p:sp>
      <p:sp>
        <p:nvSpPr>
          <p:cNvPr id="355" name="Google Shape;355;p33"/>
          <p:cNvSpPr/>
          <p:nvPr/>
        </p:nvSpPr>
        <p:spPr>
          <a:xfrm>
            <a:off x="8951347" y="1487138"/>
            <a:ext cx="900300" cy="61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Africastalking</a:t>
            </a:r>
            <a:endParaRPr/>
          </a:p>
        </p:txBody>
      </p:sp>
      <p:sp>
        <p:nvSpPr>
          <p:cNvPr id="356" name="Google Shape;356;p33"/>
          <p:cNvSpPr/>
          <p:nvPr/>
        </p:nvSpPr>
        <p:spPr>
          <a:xfrm>
            <a:off x="3528774" y="1595815"/>
            <a:ext cx="2125800" cy="18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rot="10800000">
            <a:off x="3508186" y="1898315"/>
            <a:ext cx="2125800" cy="18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rot="3093">
            <a:off x="6585944" y="1594405"/>
            <a:ext cx="2334301" cy="18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rot="10798665">
            <a:off x="6554950" y="1882823"/>
            <a:ext cx="2317800" cy="181200"/>
          </a:xfrm>
          <a:prstGeom prst="rightArrow">
            <a:avLst>
              <a:gd fmla="val 49536"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txBox="1"/>
          <p:nvPr/>
        </p:nvSpPr>
        <p:spPr>
          <a:xfrm>
            <a:off x="4276800" y="1307450"/>
            <a:ext cx="4440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1</a:t>
            </a:r>
            <a:endParaRPr>
              <a:latin typeface="Nunito SemiBold"/>
              <a:ea typeface="Nunito SemiBold"/>
              <a:cs typeface="Nunito SemiBold"/>
              <a:sym typeface="Nunito SemiBold"/>
            </a:endParaRPr>
          </a:p>
        </p:txBody>
      </p:sp>
      <p:sp>
        <p:nvSpPr>
          <p:cNvPr id="361" name="Google Shape;361;p33"/>
          <p:cNvSpPr txBox="1"/>
          <p:nvPr/>
        </p:nvSpPr>
        <p:spPr>
          <a:xfrm>
            <a:off x="7531100" y="1274013"/>
            <a:ext cx="4440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2</a:t>
            </a:r>
            <a:endParaRPr>
              <a:latin typeface="Nunito SemiBold"/>
              <a:ea typeface="Nunito SemiBold"/>
              <a:cs typeface="Nunito SemiBold"/>
              <a:sym typeface="Nunito SemiBold"/>
            </a:endParaRPr>
          </a:p>
        </p:txBody>
      </p:sp>
      <p:sp>
        <p:nvSpPr>
          <p:cNvPr id="362" name="Google Shape;362;p33"/>
          <p:cNvSpPr txBox="1"/>
          <p:nvPr/>
        </p:nvSpPr>
        <p:spPr>
          <a:xfrm>
            <a:off x="7531100" y="2079525"/>
            <a:ext cx="4440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3</a:t>
            </a:r>
            <a:endParaRPr>
              <a:latin typeface="Nunito SemiBold"/>
              <a:ea typeface="Nunito SemiBold"/>
              <a:cs typeface="Nunito SemiBold"/>
              <a:sym typeface="Nunito SemiBold"/>
            </a:endParaRPr>
          </a:p>
        </p:txBody>
      </p:sp>
      <p:sp>
        <p:nvSpPr>
          <p:cNvPr id="363" name="Google Shape;363;p33"/>
          <p:cNvSpPr txBox="1"/>
          <p:nvPr/>
        </p:nvSpPr>
        <p:spPr>
          <a:xfrm>
            <a:off x="4276800" y="2189375"/>
            <a:ext cx="4440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4</a:t>
            </a:r>
            <a:endParaRPr>
              <a:latin typeface="Nunito SemiBold"/>
              <a:ea typeface="Nunito SemiBold"/>
              <a:cs typeface="Nunito SemiBold"/>
              <a:sym typeface="Nunito SemiBold"/>
            </a:endParaRPr>
          </a:p>
        </p:txBody>
      </p:sp>
      <p:sp>
        <p:nvSpPr>
          <p:cNvPr id="364" name="Google Shape;364;p33"/>
          <p:cNvSpPr txBox="1"/>
          <p:nvPr/>
        </p:nvSpPr>
        <p:spPr>
          <a:xfrm>
            <a:off x="357700" y="3071300"/>
            <a:ext cx="10681800" cy="332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KC invokes the SMSE service API</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SMSE service then calls the africastalking API</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Waits for Africastalking api response and then logs the response in the SMS History Table</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Then SMSE Service sends the response back to the KC with success message.</a:t>
            </a:r>
            <a:endParaRPr sz="1800">
              <a:latin typeface="Nunito SemiBold"/>
              <a:ea typeface="Nunito SemiBold"/>
              <a:cs typeface="Nunito SemiBold"/>
              <a:sym typeface="Nunit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updated Approach(5/08/2020) - Asynchronous SMS (general use)</a:t>
            </a:r>
            <a:endParaRPr/>
          </a:p>
        </p:txBody>
      </p:sp>
      <p:sp>
        <p:nvSpPr>
          <p:cNvPr id="371" name="Google Shape;371;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72" name="Google Shape;372;p34"/>
          <p:cNvSpPr/>
          <p:nvPr/>
        </p:nvSpPr>
        <p:spPr>
          <a:xfrm>
            <a:off x="1046600" y="1164836"/>
            <a:ext cx="1433100" cy="9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KOKOCore</a:t>
            </a:r>
            <a:endParaRPr/>
          </a:p>
        </p:txBody>
      </p:sp>
      <p:sp>
        <p:nvSpPr>
          <p:cNvPr id="373" name="Google Shape;373;p34"/>
          <p:cNvSpPr/>
          <p:nvPr/>
        </p:nvSpPr>
        <p:spPr>
          <a:xfrm>
            <a:off x="4646625" y="1251653"/>
            <a:ext cx="900300" cy="78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SMSE Service</a:t>
            </a:r>
            <a:endParaRPr/>
          </a:p>
        </p:txBody>
      </p:sp>
      <p:sp>
        <p:nvSpPr>
          <p:cNvPr id="374" name="Google Shape;374;p34"/>
          <p:cNvSpPr/>
          <p:nvPr/>
        </p:nvSpPr>
        <p:spPr>
          <a:xfrm>
            <a:off x="4479550" y="2275150"/>
            <a:ext cx="1433100" cy="5863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SMSE service updates db</a:t>
            </a:r>
            <a:endParaRPr sz="1200"/>
          </a:p>
        </p:txBody>
      </p:sp>
      <p:sp>
        <p:nvSpPr>
          <p:cNvPr id="375" name="Google Shape;375;p34"/>
          <p:cNvSpPr/>
          <p:nvPr/>
        </p:nvSpPr>
        <p:spPr>
          <a:xfrm>
            <a:off x="9231975" y="1282725"/>
            <a:ext cx="1241400" cy="78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Africastalking</a:t>
            </a:r>
            <a:endParaRPr/>
          </a:p>
        </p:txBody>
      </p:sp>
      <p:sp>
        <p:nvSpPr>
          <p:cNvPr id="376" name="Google Shape;376;p34"/>
          <p:cNvSpPr/>
          <p:nvPr/>
        </p:nvSpPr>
        <p:spPr>
          <a:xfrm>
            <a:off x="2520849" y="1311290"/>
            <a:ext cx="2125800" cy="18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4"/>
          <p:cNvSpPr/>
          <p:nvPr/>
        </p:nvSpPr>
        <p:spPr>
          <a:xfrm rot="10800000">
            <a:off x="2478461" y="1527890"/>
            <a:ext cx="2125800" cy="18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4"/>
          <p:cNvSpPr/>
          <p:nvPr/>
        </p:nvSpPr>
        <p:spPr>
          <a:xfrm>
            <a:off x="5589303" y="1421675"/>
            <a:ext cx="3600300" cy="18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4"/>
          <p:cNvSpPr txBox="1"/>
          <p:nvPr/>
        </p:nvSpPr>
        <p:spPr>
          <a:xfrm>
            <a:off x="202075" y="2971950"/>
            <a:ext cx="10681800" cy="3329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KC invokes the SMSE service API to send an SMS</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solidFill>
                  <a:schemeClr val="dk1"/>
                </a:solidFill>
                <a:latin typeface="Nunito SemiBold"/>
                <a:ea typeface="Nunito SemiBold"/>
                <a:cs typeface="Nunito SemiBold"/>
                <a:sym typeface="Nunito SemiBold"/>
              </a:rPr>
              <a:t>SMSE sends messages in its own via the africastalking API in a new thread (asynchronous / non blocking). </a:t>
            </a:r>
            <a:endParaRPr sz="1800">
              <a:solidFill>
                <a:schemeClr val="dk1"/>
              </a:solidFill>
              <a:latin typeface="Nunito SemiBold"/>
              <a:ea typeface="Nunito SemiBold"/>
              <a:cs typeface="Nunito SemiBold"/>
              <a:sym typeface="Nunito SemiBold"/>
            </a:endParaRPr>
          </a:p>
          <a:p>
            <a:pPr indent="0" lvl="0" marL="45720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SMSE service returns to KOKO core immediately</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Africastalking sends the SMS to the recipient number and returns to SMSE when the message is sent via a callback function specified (in the thread spawned in step 2). </a:t>
            </a:r>
            <a:r>
              <a:rPr lang="en-US" sz="1800">
                <a:solidFill>
                  <a:schemeClr val="dk1"/>
                </a:solidFill>
                <a:latin typeface="Nunito SemiBold"/>
                <a:ea typeface="Nunito SemiBold"/>
                <a:cs typeface="Nunito SemiBold"/>
                <a:sym typeface="Nunito SemiBold"/>
              </a:rPr>
              <a:t>SMSE then logs the sms in the SMS history table at this point.</a:t>
            </a:r>
            <a:endParaRPr sz="1800">
              <a:latin typeface="Nunito SemiBold"/>
              <a:ea typeface="Nunito SemiBold"/>
              <a:cs typeface="Nunito SemiBold"/>
              <a:sym typeface="Nunito SemiBold"/>
            </a:endParaRPr>
          </a:p>
        </p:txBody>
      </p:sp>
      <p:sp>
        <p:nvSpPr>
          <p:cNvPr id="380" name="Google Shape;380;p34"/>
          <p:cNvSpPr txBox="1"/>
          <p:nvPr/>
        </p:nvSpPr>
        <p:spPr>
          <a:xfrm>
            <a:off x="3057600" y="1002650"/>
            <a:ext cx="4440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1</a:t>
            </a:r>
            <a:endParaRPr>
              <a:latin typeface="Nunito SemiBold"/>
              <a:ea typeface="Nunito SemiBold"/>
              <a:cs typeface="Nunito SemiBold"/>
              <a:sym typeface="Nunito SemiBold"/>
            </a:endParaRPr>
          </a:p>
        </p:txBody>
      </p:sp>
      <p:sp>
        <p:nvSpPr>
          <p:cNvPr id="381" name="Google Shape;381;p34"/>
          <p:cNvSpPr txBox="1"/>
          <p:nvPr/>
        </p:nvSpPr>
        <p:spPr>
          <a:xfrm>
            <a:off x="7167450" y="1149225"/>
            <a:ext cx="4440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2</a:t>
            </a:r>
            <a:endParaRPr>
              <a:latin typeface="Nunito SemiBold"/>
              <a:ea typeface="Nunito SemiBold"/>
              <a:cs typeface="Nunito SemiBold"/>
              <a:sym typeface="Nunito SemiBold"/>
            </a:endParaRPr>
          </a:p>
        </p:txBody>
      </p:sp>
      <p:sp>
        <p:nvSpPr>
          <p:cNvPr id="382" name="Google Shape;382;p34"/>
          <p:cNvSpPr txBox="1"/>
          <p:nvPr/>
        </p:nvSpPr>
        <p:spPr>
          <a:xfrm>
            <a:off x="7167450" y="1850575"/>
            <a:ext cx="4440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4</a:t>
            </a:r>
            <a:endParaRPr>
              <a:latin typeface="Nunito SemiBold"/>
              <a:ea typeface="Nunito SemiBold"/>
              <a:cs typeface="Nunito SemiBold"/>
              <a:sym typeface="Nunito SemiBold"/>
            </a:endParaRPr>
          </a:p>
        </p:txBody>
      </p:sp>
      <p:sp>
        <p:nvSpPr>
          <p:cNvPr id="383" name="Google Shape;383;p34"/>
          <p:cNvSpPr txBox="1"/>
          <p:nvPr/>
        </p:nvSpPr>
        <p:spPr>
          <a:xfrm>
            <a:off x="3341163" y="1640875"/>
            <a:ext cx="4440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3</a:t>
            </a:r>
            <a:endParaRPr>
              <a:latin typeface="Nunito SemiBold"/>
              <a:ea typeface="Nunito SemiBold"/>
              <a:cs typeface="Nunito SemiBold"/>
              <a:sym typeface="Nunito SemiBold"/>
            </a:endParaRPr>
          </a:p>
        </p:txBody>
      </p:sp>
      <p:sp>
        <p:nvSpPr>
          <p:cNvPr id="384" name="Google Shape;384;p34"/>
          <p:cNvSpPr/>
          <p:nvPr/>
        </p:nvSpPr>
        <p:spPr>
          <a:xfrm rot="10800000">
            <a:off x="5546917" y="1789326"/>
            <a:ext cx="3642600" cy="19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txBox="1"/>
          <p:nvPr/>
        </p:nvSpPr>
        <p:spPr>
          <a:xfrm>
            <a:off x="4558225" y="949925"/>
            <a:ext cx="23223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Buffer for outbound SMS</a:t>
            </a:r>
            <a:endParaRPr>
              <a:latin typeface="Nunito SemiBold"/>
              <a:ea typeface="Nunito SemiBold"/>
              <a:cs typeface="Nunito SemiBold"/>
              <a:sym typeface="Nunit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updated Approach(5/08/2020)</a:t>
            </a:r>
            <a:endParaRPr/>
          </a:p>
        </p:txBody>
      </p:sp>
      <p:sp>
        <p:nvSpPr>
          <p:cNvPr id="392" name="Google Shape;392;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93" name="Google Shape;393;p35"/>
          <p:cNvSpPr txBox="1"/>
          <p:nvPr/>
        </p:nvSpPr>
        <p:spPr>
          <a:xfrm>
            <a:off x="456375" y="1566475"/>
            <a:ext cx="5513400" cy="46749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rPr lang="en-US" sz="1800">
                <a:latin typeface="Nunito SemiBold"/>
                <a:ea typeface="Nunito SemiBold"/>
                <a:cs typeface="Nunito SemiBold"/>
                <a:sym typeface="Nunito SemiBold"/>
              </a:rPr>
              <a:t>Changes in the SMSE </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APIs </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/send/sms</a:t>
            </a:r>
            <a:endParaRPr sz="1800">
              <a:solidFill>
                <a:schemeClr val="dk1"/>
              </a:solidFill>
              <a:latin typeface="Nunito SemiBold"/>
              <a:ea typeface="Nunito SemiBold"/>
              <a:cs typeface="Nunito SemiBold"/>
              <a:sym typeface="Nunito SemiBold"/>
            </a:endParaRPr>
          </a:p>
          <a:p>
            <a:pPr indent="-342900" lvl="1" marL="9144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Send normal sms with parameter</a:t>
            </a:r>
            <a:endParaRPr sz="1800">
              <a:solidFill>
                <a:schemeClr val="dk1"/>
              </a:solidFill>
              <a:latin typeface="Nunito SemiBold"/>
              <a:ea typeface="Nunito SemiBold"/>
              <a:cs typeface="Nunito SemiBold"/>
              <a:sym typeface="Nunito SemiBold"/>
            </a:endParaRPr>
          </a:p>
          <a:p>
            <a:pPr indent="-342900" lvl="2" marL="13716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sender(optional)</a:t>
            </a:r>
            <a:endParaRPr sz="1800">
              <a:solidFill>
                <a:schemeClr val="dk1"/>
              </a:solidFill>
              <a:latin typeface="Nunito SemiBold"/>
              <a:ea typeface="Nunito SemiBold"/>
              <a:cs typeface="Nunito SemiBold"/>
              <a:sym typeface="Nunito SemiBold"/>
            </a:endParaRPr>
          </a:p>
          <a:p>
            <a:pPr indent="-342900" lvl="2" marL="13716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receiver(list)</a:t>
            </a:r>
            <a:endParaRPr sz="1800">
              <a:solidFill>
                <a:schemeClr val="dk1"/>
              </a:solidFill>
              <a:latin typeface="Nunito SemiBold"/>
              <a:ea typeface="Nunito SemiBold"/>
              <a:cs typeface="Nunito SemiBold"/>
              <a:sym typeface="Nunito SemiBold"/>
            </a:endParaRPr>
          </a:p>
          <a:p>
            <a:pPr indent="-342900" lvl="2" marL="13716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message</a:t>
            </a:r>
            <a:endParaRPr sz="1800">
              <a:solidFill>
                <a:schemeClr val="dk1"/>
              </a:solidFill>
              <a:latin typeface="Nunito SemiBold"/>
              <a:ea typeface="Nunito SemiBold"/>
              <a:cs typeface="Nunito SemiBold"/>
              <a:sym typeface="Nunito SemiBold"/>
            </a:endParaRPr>
          </a:p>
          <a:p>
            <a:pPr indent="-342900" lvl="2" marL="13716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user_id(optional)</a:t>
            </a:r>
            <a:endParaRPr sz="1800">
              <a:solidFill>
                <a:schemeClr val="dk1"/>
              </a:solidFill>
              <a:latin typeface="Nunito SemiBold"/>
              <a:ea typeface="Nunito SemiBold"/>
              <a:cs typeface="Nunito SemiBold"/>
              <a:sym typeface="Nunito SemiBold"/>
            </a:endParaRPr>
          </a:p>
          <a:p>
            <a:pPr indent="-342900" lvl="2" marL="13716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source(text)</a:t>
            </a:r>
            <a:endParaRPr sz="1800">
              <a:solidFill>
                <a:schemeClr val="dk1"/>
              </a:solidFill>
              <a:latin typeface="Nunito SemiBold"/>
              <a:ea typeface="Nunito SemiBold"/>
              <a:cs typeface="Nunito SemiBold"/>
              <a:sym typeface="Nunito SemiBold"/>
            </a:endParaRPr>
          </a:p>
          <a:p>
            <a:pPr indent="-342900" lvl="2" marL="13716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synchronous(Boolean, default=False)</a:t>
            </a:r>
            <a:endParaRPr sz="1800">
              <a:solidFill>
                <a:schemeClr val="dk1"/>
              </a:solidFill>
              <a:latin typeface="Nunito SemiBold"/>
              <a:ea typeface="Nunito SemiBold"/>
              <a:cs typeface="Nunito SemiBold"/>
              <a:sym typeface="Nunito SemiBold"/>
            </a:endParaRPr>
          </a:p>
          <a:p>
            <a:pPr indent="0" lvl="0" marL="45720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800">
                <a:solidFill>
                  <a:schemeClr val="dk1"/>
                </a:solidFill>
                <a:latin typeface="Nunito SemiBold"/>
                <a:ea typeface="Nunito SemiBold"/>
                <a:cs typeface="Nunito SemiBold"/>
                <a:sym typeface="Nunito SemiBold"/>
              </a:rPr>
              <a:t>-&gt; Add 2 functions to send sms to synchronously and asynchronously.</a:t>
            </a:r>
            <a:endParaRPr sz="1800">
              <a:solidFill>
                <a:schemeClr val="dk1"/>
              </a:solidFill>
              <a:latin typeface="Nunito SemiBold"/>
              <a:ea typeface="Nunito SemiBold"/>
              <a:cs typeface="Nunito SemiBold"/>
              <a:sym typeface="Nunito SemiBold"/>
            </a:endParaRPr>
          </a:p>
        </p:txBody>
      </p:sp>
      <p:sp>
        <p:nvSpPr>
          <p:cNvPr id="394" name="Google Shape;394;p35"/>
          <p:cNvSpPr txBox="1"/>
          <p:nvPr/>
        </p:nvSpPr>
        <p:spPr>
          <a:xfrm>
            <a:off x="6467675" y="1669525"/>
            <a:ext cx="5513400" cy="4674900"/>
          </a:xfrm>
          <a:prstGeom prst="rect">
            <a:avLst/>
          </a:prstGeom>
          <a:noFill/>
          <a:ln>
            <a:noFill/>
          </a:ln>
        </p:spPr>
        <p:txBody>
          <a:bodyPr anchorCtr="0" anchor="t" bIns="91425" lIns="91425" spcFirstLastPara="1" rIns="91425" wrap="square" tIns="91425">
            <a:noAutofit/>
          </a:bodyPr>
          <a:lstStyle/>
          <a:p>
            <a:pPr indent="0" lvl="0" marL="1371600" rtl="0" algn="l">
              <a:spcBef>
                <a:spcPts val="0"/>
              </a:spcBef>
              <a:spcAft>
                <a:spcPts val="0"/>
              </a:spcAft>
              <a:buNone/>
            </a:pPr>
            <a:r>
              <a:rPr lang="en-US" sz="1800">
                <a:latin typeface="Nunito SemiBold"/>
                <a:ea typeface="Nunito SemiBold"/>
                <a:cs typeface="Nunito SemiBold"/>
                <a:sym typeface="Nunito SemiBold"/>
              </a:rPr>
              <a:t>Changes in the KC</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AutoNum type="arabicPeriod"/>
            </a:pPr>
            <a:r>
              <a:rPr lang="en-US" sz="1800">
                <a:solidFill>
                  <a:schemeClr val="dk1"/>
                </a:solidFill>
                <a:latin typeface="Nunito SemiBold"/>
                <a:ea typeface="Nunito SemiBold"/>
                <a:cs typeface="Nunito SemiBold"/>
                <a:sym typeface="Nunito SemiBold"/>
              </a:rPr>
              <a:t>Send sms for Promotion with synchronous flag as True.</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AutoNum type="arabicPeriod"/>
            </a:pPr>
            <a:r>
              <a:rPr lang="en-US" sz="1800">
                <a:solidFill>
                  <a:schemeClr val="dk1"/>
                </a:solidFill>
                <a:latin typeface="Nunito SemiBold"/>
                <a:ea typeface="Nunito SemiBold"/>
                <a:cs typeface="Nunito SemiBold"/>
                <a:sym typeface="Nunito SemiBold"/>
              </a:rPr>
              <a:t>Add synchronous flag to the request payload, default as false.</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AutoNum type="arabicPeriod"/>
            </a:pPr>
            <a:r>
              <a:rPr lang="en-US" sz="1800">
                <a:solidFill>
                  <a:schemeClr val="dk1"/>
                </a:solidFill>
                <a:latin typeface="Nunito SemiBold"/>
                <a:ea typeface="Nunito SemiBold"/>
                <a:cs typeface="Nunito SemiBold"/>
                <a:sym typeface="Nunito SemiBold"/>
              </a:rPr>
              <a:t>Do for both server and workers.</a:t>
            </a:r>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 configuration in Koko Core(10/02/2021)</a:t>
            </a:r>
            <a:endParaRPr/>
          </a:p>
        </p:txBody>
      </p:sp>
      <p:sp>
        <p:nvSpPr>
          <p:cNvPr id="401" name="Google Shape;401;p3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200"/>
              <a:t>Problem Statement </a:t>
            </a:r>
            <a:endParaRPr b="1" sz="2200"/>
          </a:p>
          <a:p>
            <a:pPr indent="-342900" lvl="0" marL="457200" rtl="0" algn="l">
              <a:spcBef>
                <a:spcPts val="1000"/>
              </a:spcBef>
              <a:spcAft>
                <a:spcPts val="0"/>
              </a:spcAft>
              <a:buSzPts val="1800"/>
              <a:buChar char="●"/>
            </a:pPr>
            <a:r>
              <a:rPr lang="en-US" sz="1800"/>
              <a:t>In </a:t>
            </a:r>
            <a:r>
              <a:rPr lang="en-US" sz="1800"/>
              <a:t>today</a:t>
            </a:r>
            <a:r>
              <a:rPr lang="en-US" sz="1800"/>
              <a:t>’s date when the QA or Dev team has to test the sms feature, the credentials have to updated in the database and re-deploy the server stack for the configuration to reflect.</a:t>
            </a:r>
            <a:endParaRPr sz="1800"/>
          </a:p>
          <a:p>
            <a:pPr indent="-342900" lvl="0" marL="457200" rtl="0" algn="l">
              <a:spcBef>
                <a:spcPts val="0"/>
              </a:spcBef>
              <a:spcAft>
                <a:spcPts val="0"/>
              </a:spcAft>
              <a:buSzPts val="1800"/>
              <a:buChar char="●"/>
            </a:pPr>
            <a:r>
              <a:rPr lang="en-US" sz="1800"/>
              <a:t>Following are the issues - </a:t>
            </a:r>
            <a:endParaRPr sz="1800"/>
          </a:p>
          <a:p>
            <a:pPr indent="-342900" lvl="0" marL="914400" rtl="0" algn="l">
              <a:spcBef>
                <a:spcPts val="0"/>
              </a:spcBef>
              <a:spcAft>
                <a:spcPts val="0"/>
              </a:spcAft>
              <a:buSzPts val="1800"/>
              <a:buAutoNum type="arabicPeriod"/>
            </a:pPr>
            <a:r>
              <a:rPr lang="en-US" sz="1800"/>
              <a:t>It’s time consuming.</a:t>
            </a:r>
            <a:endParaRPr sz="1800"/>
          </a:p>
          <a:p>
            <a:pPr indent="-342900" lvl="0" marL="914400" rtl="0" algn="l">
              <a:spcBef>
                <a:spcPts val="0"/>
              </a:spcBef>
              <a:spcAft>
                <a:spcPts val="0"/>
              </a:spcAft>
              <a:buSzPts val="1800"/>
              <a:buAutoNum type="arabicPeriod"/>
            </a:pPr>
            <a:r>
              <a:rPr lang="en-US" sz="1800"/>
              <a:t>Keep a record of sms config(Sandbox or live credentials) used by Notification engine.</a:t>
            </a:r>
            <a:endParaRPr sz="1800"/>
          </a:p>
        </p:txBody>
      </p:sp>
      <p:sp>
        <p:nvSpPr>
          <p:cNvPr id="402" name="Google Shape;402;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 configuration in Koko Core</a:t>
            </a:r>
            <a:endParaRPr/>
          </a:p>
        </p:txBody>
      </p:sp>
      <p:sp>
        <p:nvSpPr>
          <p:cNvPr id="409" name="Google Shape;409;p3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200"/>
              <a:t>Solution</a:t>
            </a:r>
            <a:endParaRPr b="1" sz="2200"/>
          </a:p>
          <a:p>
            <a:pPr indent="-342900" lvl="0" marL="457200" rtl="0" algn="l">
              <a:spcBef>
                <a:spcPts val="1000"/>
              </a:spcBef>
              <a:spcAft>
                <a:spcPts val="0"/>
              </a:spcAft>
              <a:buSzPts val="1800"/>
              <a:buAutoNum type="arabicPeriod"/>
            </a:pPr>
            <a:r>
              <a:rPr lang="en-US" sz="1800"/>
              <a:t>Add a Toggle button in the KOKO Core to enable SMS live credentia</a:t>
            </a:r>
            <a:r>
              <a:rPr lang="en-US" sz="1800"/>
              <a:t>ls</a:t>
            </a:r>
            <a:endParaRPr sz="1800"/>
          </a:p>
          <a:p>
            <a:pPr indent="-342900" lvl="0" marL="457200" rtl="0" algn="l">
              <a:spcBef>
                <a:spcPts val="0"/>
              </a:spcBef>
              <a:spcAft>
                <a:spcPts val="0"/>
              </a:spcAft>
              <a:buSzPts val="1800"/>
              <a:buAutoNum type="arabicPeriod"/>
            </a:pPr>
            <a:r>
              <a:rPr lang="en-US" sz="1800"/>
              <a:t>Create an API in Notification Engine </a:t>
            </a:r>
            <a:r>
              <a:rPr lang="en-US" sz="1800"/>
              <a:t>which would set the default credential(Africastalking sandbox or Live SMS ) in the Notification Engine database.</a:t>
            </a:r>
            <a:endParaRPr sz="1800"/>
          </a:p>
          <a:p>
            <a:pPr indent="-342900" lvl="0" marL="457200" rtl="0" algn="l">
              <a:spcBef>
                <a:spcPts val="0"/>
              </a:spcBef>
              <a:spcAft>
                <a:spcPts val="0"/>
              </a:spcAft>
              <a:buSzPts val="1800"/>
              <a:buAutoNum type="arabicPeriod"/>
            </a:pPr>
            <a:r>
              <a:rPr lang="en-US" sz="1800"/>
              <a:t>Have a specific permission for toggling the sms configurations.</a:t>
            </a:r>
            <a:endParaRPr sz="1800"/>
          </a:p>
          <a:p>
            <a:pPr indent="0" lvl="0" marL="0" rtl="0" algn="l">
              <a:spcBef>
                <a:spcPts val="1000"/>
              </a:spcBef>
              <a:spcAft>
                <a:spcPts val="0"/>
              </a:spcAft>
              <a:buNone/>
            </a:pPr>
            <a:r>
              <a:t/>
            </a:r>
            <a:endParaRPr b="1" sz="2200"/>
          </a:p>
        </p:txBody>
      </p:sp>
      <p:sp>
        <p:nvSpPr>
          <p:cNvPr id="410" name="Google Shape;410;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MicroService </a:t>
            </a:r>
            <a:r>
              <a:rPr lang="en-US"/>
              <a:t>Approach 2 </a:t>
            </a:r>
            <a:endParaRPr/>
          </a:p>
        </p:txBody>
      </p:sp>
      <p:sp>
        <p:nvSpPr>
          <p:cNvPr id="172" name="Google Shape;172;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3" name="Google Shape;173;p20"/>
          <p:cNvSpPr txBox="1"/>
          <p:nvPr/>
        </p:nvSpPr>
        <p:spPr>
          <a:xfrm>
            <a:off x="165825" y="1054175"/>
            <a:ext cx="6360300" cy="2359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Nunito SemiBold"/>
              <a:buChar char="●"/>
            </a:pPr>
            <a:r>
              <a:rPr lang="en-US" sz="1700">
                <a:latin typeface="Nunito SemiBold"/>
                <a:ea typeface="Nunito SemiBold"/>
                <a:cs typeface="Nunito SemiBold"/>
                <a:sym typeface="Nunito SemiBold"/>
              </a:rPr>
              <a:t>SMSE UI will be created in KOKO Core and backend will be created as Micro service</a:t>
            </a:r>
            <a:endParaRPr sz="1700">
              <a:latin typeface="Nunito SemiBold"/>
              <a:ea typeface="Nunito SemiBold"/>
              <a:cs typeface="Nunito SemiBold"/>
              <a:sym typeface="Nunito SemiBold"/>
            </a:endParaRPr>
          </a:p>
          <a:p>
            <a:pPr indent="-336550" lvl="0" marL="457200" rtl="0" algn="l">
              <a:spcBef>
                <a:spcPts val="0"/>
              </a:spcBef>
              <a:spcAft>
                <a:spcPts val="0"/>
              </a:spcAft>
              <a:buSzPts val="1700"/>
              <a:buFont typeface="Nunito SemiBold"/>
              <a:buChar char="●"/>
            </a:pPr>
            <a:r>
              <a:rPr lang="en-US" sz="1700">
                <a:latin typeface="Nunito SemiBold"/>
                <a:ea typeface="Nunito SemiBold"/>
                <a:cs typeface="Nunito SemiBold"/>
                <a:sym typeface="Nunito SemiBold"/>
              </a:rPr>
              <a:t>SMS Engine will be a microservice so other platform can still send send sms through this service</a:t>
            </a:r>
            <a:endParaRPr sz="1700">
              <a:latin typeface="Nunito SemiBold"/>
              <a:ea typeface="Nunito SemiBold"/>
              <a:cs typeface="Nunito SemiBold"/>
              <a:sym typeface="Nunito SemiBold"/>
            </a:endParaRPr>
          </a:p>
          <a:p>
            <a:pPr indent="-336550" lvl="0" marL="457200" rtl="0" algn="l">
              <a:spcBef>
                <a:spcPts val="0"/>
              </a:spcBef>
              <a:spcAft>
                <a:spcPts val="0"/>
              </a:spcAft>
              <a:buSzPts val="1700"/>
              <a:buFont typeface="Nunito SemiBold"/>
              <a:buChar char="●"/>
            </a:pPr>
            <a:r>
              <a:rPr b="1" lang="en-US" sz="1700">
                <a:latin typeface="Nunito"/>
                <a:ea typeface="Nunito"/>
                <a:cs typeface="Nunito"/>
                <a:sym typeface="Nunito"/>
              </a:rPr>
              <a:t>Future Vision</a:t>
            </a:r>
            <a:r>
              <a:rPr lang="en-US" sz="1700">
                <a:latin typeface="Nunito SemiBold"/>
                <a:ea typeface="Nunito SemiBold"/>
                <a:cs typeface="Nunito SemiBold"/>
                <a:sym typeface="Nunito SemiBold"/>
              </a:rPr>
              <a:t>: </a:t>
            </a:r>
            <a:endParaRPr sz="1700">
              <a:latin typeface="Nunito SemiBold"/>
              <a:ea typeface="Nunito SemiBold"/>
              <a:cs typeface="Nunito SemiBold"/>
              <a:sym typeface="Nunito SemiBold"/>
            </a:endParaRPr>
          </a:p>
          <a:p>
            <a:pPr indent="-336550" lvl="1" marL="914400" rtl="0" algn="l">
              <a:spcBef>
                <a:spcPts val="0"/>
              </a:spcBef>
              <a:spcAft>
                <a:spcPts val="0"/>
              </a:spcAft>
              <a:buSzPts val="1700"/>
              <a:buFont typeface="Nunito SemiBold"/>
              <a:buChar char="○"/>
            </a:pPr>
            <a:r>
              <a:rPr lang="en-US" sz="1700">
                <a:latin typeface="Nunito SemiBold"/>
                <a:ea typeface="Nunito SemiBold"/>
                <a:cs typeface="Nunito SemiBold"/>
                <a:sym typeface="Nunito SemiBold"/>
              </a:rPr>
              <a:t>KOKO Admin will be a separate UI Admin with no backend</a:t>
            </a:r>
            <a:endParaRPr sz="1700">
              <a:latin typeface="Nunito SemiBold"/>
              <a:ea typeface="Nunito SemiBold"/>
              <a:cs typeface="Nunito SemiBold"/>
              <a:sym typeface="Nunito SemiBold"/>
            </a:endParaRPr>
          </a:p>
          <a:p>
            <a:pPr indent="-336550" lvl="1" marL="914400" rtl="0" algn="l">
              <a:spcBef>
                <a:spcPts val="0"/>
              </a:spcBef>
              <a:spcAft>
                <a:spcPts val="0"/>
              </a:spcAft>
              <a:buSzPts val="1700"/>
              <a:buFont typeface="Nunito SemiBold"/>
              <a:buChar char="○"/>
            </a:pPr>
            <a:r>
              <a:rPr lang="en-US" sz="1700">
                <a:latin typeface="Nunito SemiBold"/>
                <a:ea typeface="Nunito SemiBold"/>
                <a:cs typeface="Nunito SemiBold"/>
                <a:sym typeface="Nunito SemiBold"/>
              </a:rPr>
              <a:t>Single Backend will be converted to micro services that will be communicating with Admin and in between</a:t>
            </a:r>
            <a:endParaRPr sz="1700">
              <a:latin typeface="Nunito SemiBold"/>
              <a:ea typeface="Nunito SemiBold"/>
              <a:cs typeface="Nunito SemiBold"/>
              <a:sym typeface="Nunito SemiBold"/>
            </a:endParaRPr>
          </a:p>
        </p:txBody>
      </p:sp>
      <p:graphicFrame>
        <p:nvGraphicFramePr>
          <p:cNvPr id="174" name="Google Shape;174;p20"/>
          <p:cNvGraphicFramePr/>
          <p:nvPr/>
        </p:nvGraphicFramePr>
        <p:xfrm>
          <a:off x="6620150" y="1608013"/>
          <a:ext cx="3000000" cy="3000000"/>
        </p:xfrm>
        <a:graphic>
          <a:graphicData uri="http://schemas.openxmlformats.org/drawingml/2006/table">
            <a:tbl>
              <a:tblPr>
                <a:noFill/>
                <a:tableStyleId>{7657365E-3DE5-4FF2-9A12-F9CCA32F1897}</a:tableStyleId>
              </a:tblPr>
              <a:tblGrid>
                <a:gridCol w="2641325"/>
                <a:gridCol w="2641325"/>
              </a:tblGrid>
              <a:tr h="381000">
                <a:tc>
                  <a:txBody>
                    <a:bodyPr/>
                    <a:lstStyle/>
                    <a:p>
                      <a:pPr indent="0" lvl="0" marL="0" rtl="0" algn="l">
                        <a:spcBef>
                          <a:spcPts val="0"/>
                        </a:spcBef>
                        <a:spcAft>
                          <a:spcPts val="0"/>
                        </a:spcAft>
                        <a:buNone/>
                      </a:pPr>
                      <a:r>
                        <a:rPr lang="en-US"/>
                        <a:t>Pros</a:t>
                      </a:r>
                      <a:endParaRPr/>
                    </a:p>
                  </a:txBody>
                  <a:tcPr marT="91425" marB="91425" marR="91425" marL="91425"/>
                </a:tc>
                <a:tc>
                  <a:txBody>
                    <a:bodyPr/>
                    <a:lstStyle/>
                    <a:p>
                      <a:pPr indent="0" lvl="0" marL="0" rtl="0" algn="l">
                        <a:spcBef>
                          <a:spcPts val="0"/>
                        </a:spcBef>
                        <a:spcAft>
                          <a:spcPts val="0"/>
                        </a:spcAft>
                        <a:buNone/>
                      </a:pPr>
                      <a:r>
                        <a:rPr lang="en-US"/>
                        <a:t>Cons</a:t>
                      </a:r>
                      <a:endParaRPr/>
                    </a:p>
                  </a:txBody>
                  <a:tcPr marT="91425" marB="91425" marR="91425" marL="91425"/>
                </a:tc>
              </a:tr>
              <a:tr h="381000">
                <a:tc>
                  <a:txBody>
                    <a:bodyPr/>
                    <a:lstStyle/>
                    <a:p>
                      <a:pPr indent="0" lvl="0" marL="0" rtl="0" algn="l">
                        <a:spcBef>
                          <a:spcPts val="0"/>
                        </a:spcBef>
                        <a:spcAft>
                          <a:spcPts val="0"/>
                        </a:spcAft>
                        <a:buNone/>
                      </a:pPr>
                      <a:r>
                        <a:rPr lang="en-US"/>
                        <a:t>KOKO core UI will be used to create components of SMSE</a:t>
                      </a:r>
                      <a:endParaRPr/>
                    </a:p>
                  </a:txBody>
                  <a:tcPr marT="91425" marB="91425" marR="91425" marL="91425"/>
                </a:tc>
                <a:tc>
                  <a:txBody>
                    <a:bodyPr/>
                    <a:lstStyle/>
                    <a:p>
                      <a:pPr indent="0" lvl="0" marL="0" rtl="0" algn="l">
                        <a:spcBef>
                          <a:spcPts val="0"/>
                        </a:spcBef>
                        <a:spcAft>
                          <a:spcPts val="0"/>
                        </a:spcAft>
                        <a:buNone/>
                      </a:pPr>
                      <a:r>
                        <a:rPr lang="en-US"/>
                        <a:t>Release dependency for the UI as it is in the KOKO Core Monolithic App</a:t>
                      </a:r>
                      <a:endParaRPr/>
                    </a:p>
                  </a:txBody>
                  <a:tcPr marT="91425" marB="91425" marR="91425" marL="91425"/>
                </a:tc>
              </a:tr>
              <a:tr h="381000">
                <a:tc>
                  <a:txBody>
                    <a:bodyPr/>
                    <a:lstStyle/>
                    <a:p>
                      <a:pPr indent="0" lvl="0" marL="0" rtl="0" algn="l">
                        <a:spcBef>
                          <a:spcPts val="0"/>
                        </a:spcBef>
                        <a:spcAft>
                          <a:spcPts val="0"/>
                        </a:spcAft>
                        <a:buNone/>
                      </a:pPr>
                      <a:r>
                        <a:rPr lang="en-US"/>
                        <a:t>Send sms engine will not depend on the KOKO Core </a:t>
                      </a:r>
                      <a:endParaRPr/>
                    </a:p>
                  </a:txBody>
                  <a:tcPr marT="91425" marB="91425" marR="91425" marL="91425"/>
                </a:tc>
                <a:tc>
                  <a:txBody>
                    <a:bodyPr/>
                    <a:lstStyle/>
                    <a:p>
                      <a:pPr indent="0" lvl="0" marL="0" rtl="0" algn="l">
                        <a:spcBef>
                          <a:spcPts val="0"/>
                        </a:spcBef>
                        <a:spcAft>
                          <a:spcPts val="0"/>
                        </a:spcAft>
                        <a:buNone/>
                      </a:pPr>
                      <a:r>
                        <a:rPr lang="en-US"/>
                        <a:t>Future vision of creating KOKO Core as a micro-service will stuck in roadmap. And a whole big sprint will be needed to convert it into microservice. Not a progressive Approach </a:t>
                      </a:r>
                      <a:endParaRPr/>
                    </a:p>
                  </a:txBody>
                  <a:tcPr marT="91425" marB="91425" marR="91425" marL="91425"/>
                </a:tc>
              </a:tr>
              <a:tr h="381000">
                <a:tc>
                  <a:txBody>
                    <a:bodyPr/>
                    <a:lstStyle/>
                    <a:p>
                      <a:pPr indent="0" lvl="0" marL="0" rtl="0" algn="l">
                        <a:spcBef>
                          <a:spcPts val="0"/>
                        </a:spcBef>
                        <a:spcAft>
                          <a:spcPts val="0"/>
                        </a:spcAft>
                        <a:buNone/>
                      </a:pPr>
                      <a:r>
                        <a:rPr lang="en-US"/>
                        <a:t>Load sharing will be independent and continuous deployment for backend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US"/>
                        <a:t>No Need to create separate UI and its deployment process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75" name="Google Shape;175;p20"/>
          <p:cNvSpPr/>
          <p:nvPr/>
        </p:nvSpPr>
        <p:spPr>
          <a:xfrm>
            <a:off x="1764825" y="4027125"/>
            <a:ext cx="1433100" cy="108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KOKO Core with SMSE</a:t>
            </a:r>
            <a:endParaRPr/>
          </a:p>
        </p:txBody>
      </p:sp>
      <p:sp>
        <p:nvSpPr>
          <p:cNvPr id="176" name="Google Shape;176;p20"/>
          <p:cNvSpPr/>
          <p:nvPr/>
        </p:nvSpPr>
        <p:spPr>
          <a:xfrm>
            <a:off x="225075" y="4234425"/>
            <a:ext cx="651300" cy="6750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20"/>
          <p:cNvCxnSpPr>
            <a:stCxn id="176" idx="6"/>
            <a:endCxn id="175" idx="1"/>
          </p:cNvCxnSpPr>
          <p:nvPr/>
        </p:nvCxnSpPr>
        <p:spPr>
          <a:xfrm>
            <a:off x="876375" y="4571925"/>
            <a:ext cx="888600" cy="0"/>
          </a:xfrm>
          <a:prstGeom prst="straightConnector1">
            <a:avLst/>
          </a:prstGeom>
          <a:noFill/>
          <a:ln cap="flat" cmpd="sng" w="9525">
            <a:solidFill>
              <a:schemeClr val="dk2"/>
            </a:solidFill>
            <a:prstDash val="solid"/>
            <a:round/>
            <a:headEnd len="med" w="med" type="none"/>
            <a:tailEnd len="med" w="med" type="triangle"/>
          </a:ln>
        </p:spPr>
      </p:cxnSp>
      <p:sp>
        <p:nvSpPr>
          <p:cNvPr id="178" name="Google Shape;178;p20"/>
          <p:cNvSpPr/>
          <p:nvPr/>
        </p:nvSpPr>
        <p:spPr>
          <a:xfrm>
            <a:off x="2078650" y="5251988"/>
            <a:ext cx="805425" cy="114892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KOKO Core DB</a:t>
            </a:r>
            <a:endParaRPr/>
          </a:p>
        </p:txBody>
      </p:sp>
      <p:cxnSp>
        <p:nvCxnSpPr>
          <p:cNvPr id="179" name="Google Shape;179;p20"/>
          <p:cNvCxnSpPr>
            <a:stCxn id="175" idx="2"/>
            <a:endCxn id="178" idx="1"/>
          </p:cNvCxnSpPr>
          <p:nvPr/>
        </p:nvCxnSpPr>
        <p:spPr>
          <a:xfrm flipH="1" rot="-5400000">
            <a:off x="2414025" y="5184075"/>
            <a:ext cx="135300" cy="600"/>
          </a:xfrm>
          <a:prstGeom prst="bentConnector3">
            <a:avLst>
              <a:gd fmla="val 49986" name="adj1"/>
            </a:avLst>
          </a:prstGeom>
          <a:noFill/>
          <a:ln cap="flat" cmpd="sng" w="9525">
            <a:solidFill>
              <a:schemeClr val="dk2"/>
            </a:solidFill>
            <a:prstDash val="solid"/>
            <a:round/>
            <a:headEnd len="med" w="med" type="none"/>
            <a:tailEnd len="med" w="med" type="triangle"/>
          </a:ln>
        </p:spPr>
      </p:cxnSp>
      <p:sp>
        <p:nvSpPr>
          <p:cNvPr id="180" name="Google Shape;180;p20"/>
          <p:cNvSpPr/>
          <p:nvPr/>
        </p:nvSpPr>
        <p:spPr>
          <a:xfrm>
            <a:off x="3890825" y="4234425"/>
            <a:ext cx="900300" cy="67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SMSE Service</a:t>
            </a:r>
            <a:endParaRPr/>
          </a:p>
        </p:txBody>
      </p:sp>
      <p:cxnSp>
        <p:nvCxnSpPr>
          <p:cNvPr id="181" name="Google Shape;181;p20"/>
          <p:cNvCxnSpPr>
            <a:stCxn id="175" idx="3"/>
            <a:endCxn id="180" idx="1"/>
          </p:cNvCxnSpPr>
          <p:nvPr/>
        </p:nvCxnSpPr>
        <p:spPr>
          <a:xfrm>
            <a:off x="3197925" y="4571925"/>
            <a:ext cx="693000" cy="600"/>
          </a:xfrm>
          <a:prstGeom prst="bentConnector3">
            <a:avLst>
              <a:gd fmla="val 49993" name="adj1"/>
            </a:avLst>
          </a:prstGeom>
          <a:noFill/>
          <a:ln cap="flat" cmpd="sng" w="9525">
            <a:solidFill>
              <a:schemeClr val="dk2"/>
            </a:solidFill>
            <a:prstDash val="solid"/>
            <a:round/>
            <a:headEnd len="med" w="med" type="none"/>
            <a:tailEnd len="med" w="med" type="triangle"/>
          </a:ln>
        </p:spPr>
      </p:cxnSp>
      <p:sp>
        <p:nvSpPr>
          <p:cNvPr id="182" name="Google Shape;182;p20"/>
          <p:cNvSpPr/>
          <p:nvPr/>
        </p:nvSpPr>
        <p:spPr>
          <a:xfrm>
            <a:off x="5484013" y="4099750"/>
            <a:ext cx="805425" cy="94495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SMSE DB</a:t>
            </a:r>
            <a:endParaRPr/>
          </a:p>
        </p:txBody>
      </p:sp>
      <p:cxnSp>
        <p:nvCxnSpPr>
          <p:cNvPr id="183" name="Google Shape;183;p20"/>
          <p:cNvCxnSpPr>
            <a:stCxn id="180" idx="3"/>
            <a:endCxn id="182" idx="2"/>
          </p:cNvCxnSpPr>
          <p:nvPr/>
        </p:nvCxnSpPr>
        <p:spPr>
          <a:xfrm>
            <a:off x="4791125" y="4571925"/>
            <a:ext cx="693000" cy="600"/>
          </a:xfrm>
          <a:prstGeom prst="bentConnector3">
            <a:avLst>
              <a:gd fmla="val 49992"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 configuration in Koko Core</a:t>
            </a:r>
            <a:endParaRPr/>
          </a:p>
        </p:txBody>
      </p:sp>
      <p:sp>
        <p:nvSpPr>
          <p:cNvPr id="417" name="Google Shape;417;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18" name="Google Shape;418;p38"/>
          <p:cNvSpPr/>
          <p:nvPr/>
        </p:nvSpPr>
        <p:spPr>
          <a:xfrm>
            <a:off x="1837800" y="1443125"/>
            <a:ext cx="2183400" cy="10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r>
              <a:rPr lang="en-US"/>
              <a:t>       Koko Admin</a:t>
            </a:r>
            <a:endParaRPr/>
          </a:p>
        </p:txBody>
      </p:sp>
      <p:cxnSp>
        <p:nvCxnSpPr>
          <p:cNvPr id="419" name="Google Shape;419;p38"/>
          <p:cNvCxnSpPr/>
          <p:nvPr/>
        </p:nvCxnSpPr>
        <p:spPr>
          <a:xfrm>
            <a:off x="0" y="1979675"/>
            <a:ext cx="1837800" cy="12300"/>
          </a:xfrm>
          <a:prstGeom prst="straightConnector1">
            <a:avLst/>
          </a:prstGeom>
          <a:noFill/>
          <a:ln cap="flat" cmpd="sng" w="9525">
            <a:solidFill>
              <a:schemeClr val="dk2"/>
            </a:solidFill>
            <a:prstDash val="solid"/>
            <a:round/>
            <a:headEnd len="med" w="med" type="none"/>
            <a:tailEnd len="med" w="med" type="triangle"/>
          </a:ln>
        </p:spPr>
      </p:cxnSp>
      <p:sp>
        <p:nvSpPr>
          <p:cNvPr id="420" name="Google Shape;420;p38"/>
          <p:cNvSpPr txBox="1"/>
          <p:nvPr/>
        </p:nvSpPr>
        <p:spPr>
          <a:xfrm>
            <a:off x="437825" y="1295125"/>
            <a:ext cx="148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1 .Log In to KOKO Admin</a:t>
            </a:r>
            <a:endParaRPr>
              <a:latin typeface="Nunito SemiBold"/>
              <a:ea typeface="Nunito SemiBold"/>
              <a:cs typeface="Nunito SemiBold"/>
              <a:sym typeface="Nunito SemiBold"/>
            </a:endParaRPr>
          </a:p>
        </p:txBody>
      </p:sp>
      <p:sp>
        <p:nvSpPr>
          <p:cNvPr id="421" name="Google Shape;421;p38"/>
          <p:cNvSpPr/>
          <p:nvPr/>
        </p:nvSpPr>
        <p:spPr>
          <a:xfrm>
            <a:off x="5488800" y="1492475"/>
            <a:ext cx="1998300" cy="10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SMS Editor</a:t>
            </a:r>
            <a:endParaRPr/>
          </a:p>
        </p:txBody>
      </p:sp>
      <p:cxnSp>
        <p:nvCxnSpPr>
          <p:cNvPr id="422" name="Google Shape;422;p38"/>
          <p:cNvCxnSpPr>
            <a:stCxn id="418" idx="3"/>
          </p:cNvCxnSpPr>
          <p:nvPr/>
        </p:nvCxnSpPr>
        <p:spPr>
          <a:xfrm>
            <a:off x="4021200" y="1985825"/>
            <a:ext cx="1467600" cy="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38"/>
          <p:cNvSpPr txBox="1"/>
          <p:nvPr/>
        </p:nvSpPr>
        <p:spPr>
          <a:xfrm>
            <a:off x="4155313" y="1443125"/>
            <a:ext cx="148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2. Navigate to SMS Editor</a:t>
            </a:r>
            <a:endParaRPr>
              <a:latin typeface="Nunito SemiBold"/>
              <a:ea typeface="Nunito SemiBold"/>
              <a:cs typeface="Nunito SemiBold"/>
              <a:sym typeface="Nunito SemiBold"/>
            </a:endParaRPr>
          </a:p>
        </p:txBody>
      </p:sp>
      <p:sp>
        <p:nvSpPr>
          <p:cNvPr id="424" name="Google Shape;424;p38"/>
          <p:cNvSpPr/>
          <p:nvPr/>
        </p:nvSpPr>
        <p:spPr>
          <a:xfrm>
            <a:off x="9229225" y="1492475"/>
            <a:ext cx="1998300" cy="10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Toggle the Live SMS credentials</a:t>
            </a:r>
            <a:endParaRPr/>
          </a:p>
        </p:txBody>
      </p:sp>
      <p:sp>
        <p:nvSpPr>
          <p:cNvPr id="425" name="Google Shape;425;p38"/>
          <p:cNvSpPr txBox="1"/>
          <p:nvPr/>
        </p:nvSpPr>
        <p:spPr>
          <a:xfrm>
            <a:off x="7610427" y="1142225"/>
            <a:ext cx="170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3. </a:t>
            </a:r>
            <a:r>
              <a:rPr lang="en-US">
                <a:latin typeface="Nunito SemiBold"/>
                <a:ea typeface="Nunito SemiBold"/>
                <a:cs typeface="Nunito SemiBold"/>
                <a:sym typeface="Nunito SemiBold"/>
              </a:rPr>
              <a:t>Navigate to  SMS Configuration</a:t>
            </a:r>
            <a:endParaRPr>
              <a:latin typeface="Nunito SemiBold"/>
              <a:ea typeface="Nunito SemiBold"/>
              <a:cs typeface="Nunito SemiBold"/>
              <a:sym typeface="Nunito SemiBold"/>
            </a:endParaRPr>
          </a:p>
        </p:txBody>
      </p:sp>
      <p:cxnSp>
        <p:nvCxnSpPr>
          <p:cNvPr id="426" name="Google Shape;426;p38"/>
          <p:cNvCxnSpPr/>
          <p:nvPr/>
        </p:nvCxnSpPr>
        <p:spPr>
          <a:xfrm>
            <a:off x="7487100" y="1985825"/>
            <a:ext cx="1739100" cy="12300"/>
          </a:xfrm>
          <a:prstGeom prst="straightConnector1">
            <a:avLst/>
          </a:prstGeom>
          <a:noFill/>
          <a:ln cap="flat" cmpd="sng" w="9525">
            <a:solidFill>
              <a:schemeClr val="dk2"/>
            </a:solidFill>
            <a:prstDash val="solid"/>
            <a:round/>
            <a:headEnd len="med" w="med" type="none"/>
            <a:tailEnd len="med" w="med" type="triangle"/>
          </a:ln>
        </p:spPr>
      </p:cxnSp>
      <p:cxnSp>
        <p:nvCxnSpPr>
          <p:cNvPr id="427" name="Google Shape;427;p38"/>
          <p:cNvCxnSpPr>
            <a:stCxn id="424" idx="2"/>
            <a:endCxn id="428" idx="0"/>
          </p:cNvCxnSpPr>
          <p:nvPr/>
        </p:nvCxnSpPr>
        <p:spPr>
          <a:xfrm>
            <a:off x="10228375" y="2577875"/>
            <a:ext cx="0" cy="1857900"/>
          </a:xfrm>
          <a:prstGeom prst="straightConnector1">
            <a:avLst/>
          </a:prstGeom>
          <a:noFill/>
          <a:ln cap="flat" cmpd="sng" w="9525">
            <a:solidFill>
              <a:schemeClr val="dk2"/>
            </a:solidFill>
            <a:prstDash val="solid"/>
            <a:round/>
            <a:headEnd len="med" w="med" type="none"/>
            <a:tailEnd len="med" w="med" type="triangle"/>
          </a:ln>
        </p:spPr>
      </p:cxnSp>
      <p:sp>
        <p:nvSpPr>
          <p:cNvPr id="429" name="Google Shape;429;p38"/>
          <p:cNvSpPr txBox="1"/>
          <p:nvPr/>
        </p:nvSpPr>
        <p:spPr>
          <a:xfrm rot="697">
            <a:off x="8404199" y="2768075"/>
            <a:ext cx="1480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4. Invoke the API when toggle button for SMS Live Credential  is set to true</a:t>
            </a:r>
            <a:endParaRPr>
              <a:latin typeface="Nunito SemiBold"/>
              <a:ea typeface="Nunito SemiBold"/>
              <a:cs typeface="Nunito SemiBold"/>
              <a:sym typeface="Nunito SemiBold"/>
            </a:endParaRPr>
          </a:p>
        </p:txBody>
      </p:sp>
      <p:sp>
        <p:nvSpPr>
          <p:cNvPr id="428" name="Google Shape;428;p38"/>
          <p:cNvSpPr/>
          <p:nvPr/>
        </p:nvSpPr>
        <p:spPr>
          <a:xfrm>
            <a:off x="9136675" y="4435775"/>
            <a:ext cx="2183400" cy="10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Notification engine</a:t>
            </a:r>
            <a:endParaRPr/>
          </a:p>
        </p:txBody>
      </p:sp>
      <p:sp>
        <p:nvSpPr>
          <p:cNvPr id="430" name="Google Shape;430;p38"/>
          <p:cNvSpPr txBox="1"/>
          <p:nvPr/>
        </p:nvSpPr>
        <p:spPr>
          <a:xfrm>
            <a:off x="7392168" y="5465975"/>
            <a:ext cx="323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5. Based on the toggle button value, set the default sms credential  in the NE database</a:t>
            </a:r>
            <a:endParaRPr>
              <a:latin typeface="Nunito SemiBold"/>
              <a:ea typeface="Nunito SemiBold"/>
              <a:cs typeface="Nunito SemiBold"/>
              <a:sym typeface="Nunito SemiBold"/>
            </a:endParaRPr>
          </a:p>
        </p:txBody>
      </p:sp>
      <p:sp>
        <p:nvSpPr>
          <p:cNvPr id="431" name="Google Shape;431;p38"/>
          <p:cNvSpPr/>
          <p:nvPr/>
        </p:nvSpPr>
        <p:spPr>
          <a:xfrm>
            <a:off x="5208925" y="4435775"/>
            <a:ext cx="2183400" cy="10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Notification engine Database</a:t>
            </a:r>
            <a:endParaRPr/>
          </a:p>
        </p:txBody>
      </p:sp>
      <p:cxnSp>
        <p:nvCxnSpPr>
          <p:cNvPr id="432" name="Google Shape;432;p38"/>
          <p:cNvCxnSpPr>
            <a:stCxn id="428" idx="1"/>
            <a:endCxn id="431" idx="3"/>
          </p:cNvCxnSpPr>
          <p:nvPr/>
        </p:nvCxnSpPr>
        <p:spPr>
          <a:xfrm rot="10800000">
            <a:off x="7392475" y="4978475"/>
            <a:ext cx="1744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SMS configuration in Koko Core</a:t>
            </a:r>
            <a:endParaRPr/>
          </a:p>
          <a:p>
            <a:pPr indent="0" lvl="0" marL="0" rtl="0" algn="l">
              <a:spcBef>
                <a:spcPts val="0"/>
              </a:spcBef>
              <a:spcAft>
                <a:spcPts val="0"/>
              </a:spcAft>
              <a:buNone/>
            </a:pPr>
            <a:r>
              <a:t/>
            </a:r>
            <a:endParaRPr/>
          </a:p>
        </p:txBody>
      </p:sp>
      <p:sp>
        <p:nvSpPr>
          <p:cNvPr id="439" name="Google Shape;439;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40" name="Google Shape;440;p39"/>
          <p:cNvPicPr preferRelativeResize="0"/>
          <p:nvPr/>
        </p:nvPicPr>
        <p:blipFill>
          <a:blip r:embed="rId3">
            <a:alphaModFix/>
          </a:blip>
          <a:stretch>
            <a:fillRect/>
          </a:stretch>
        </p:blipFill>
        <p:spPr>
          <a:xfrm>
            <a:off x="349750" y="2832975"/>
            <a:ext cx="5422801" cy="3091575"/>
          </a:xfrm>
          <a:prstGeom prst="rect">
            <a:avLst/>
          </a:prstGeom>
          <a:noFill/>
          <a:ln>
            <a:noFill/>
          </a:ln>
        </p:spPr>
      </p:pic>
      <p:sp>
        <p:nvSpPr>
          <p:cNvPr id="441" name="Google Shape;441;p39"/>
          <p:cNvSpPr txBox="1"/>
          <p:nvPr/>
        </p:nvSpPr>
        <p:spPr>
          <a:xfrm>
            <a:off x="399100" y="1011425"/>
            <a:ext cx="569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Nunito"/>
                <a:ea typeface="Nunito"/>
                <a:cs typeface="Nunito"/>
                <a:sym typeface="Nunito"/>
              </a:rPr>
              <a:t>Changes required</a:t>
            </a:r>
            <a:endParaRPr b="1" sz="2200">
              <a:latin typeface="Nunito"/>
              <a:ea typeface="Nunito"/>
              <a:cs typeface="Nunito"/>
              <a:sym typeface="Nunito"/>
            </a:endParaRPr>
          </a:p>
        </p:txBody>
      </p:sp>
      <p:sp>
        <p:nvSpPr>
          <p:cNvPr id="442" name="Google Shape;442;p39"/>
          <p:cNvSpPr txBox="1"/>
          <p:nvPr/>
        </p:nvSpPr>
        <p:spPr>
          <a:xfrm>
            <a:off x="468700" y="1961200"/>
            <a:ext cx="535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Implement the same UI for SMS Configuration</a:t>
            </a:r>
            <a:endParaRPr>
              <a:latin typeface="Nunito SemiBold"/>
              <a:ea typeface="Nunito SemiBold"/>
              <a:cs typeface="Nunito SemiBold"/>
              <a:sym typeface="Nunito SemiBold"/>
            </a:endParaRPr>
          </a:p>
        </p:txBody>
      </p:sp>
      <p:pic>
        <p:nvPicPr>
          <p:cNvPr id="443" name="Google Shape;443;p39"/>
          <p:cNvPicPr preferRelativeResize="0"/>
          <p:nvPr/>
        </p:nvPicPr>
        <p:blipFill>
          <a:blip r:embed="rId4">
            <a:alphaModFix/>
          </a:blip>
          <a:stretch>
            <a:fillRect/>
          </a:stretch>
        </p:blipFill>
        <p:spPr>
          <a:xfrm>
            <a:off x="6472340" y="2817775"/>
            <a:ext cx="5567260" cy="3091574"/>
          </a:xfrm>
          <a:prstGeom prst="rect">
            <a:avLst/>
          </a:prstGeom>
          <a:noFill/>
          <a:ln>
            <a:noFill/>
          </a:ln>
        </p:spPr>
      </p:pic>
      <p:sp>
        <p:nvSpPr>
          <p:cNvPr id="444" name="Google Shape;444;p39"/>
          <p:cNvSpPr txBox="1"/>
          <p:nvPr/>
        </p:nvSpPr>
        <p:spPr>
          <a:xfrm>
            <a:off x="6529350" y="2027250"/>
            <a:ext cx="53532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a:latin typeface="Nunito SemiBold"/>
                <a:ea typeface="Nunito SemiBold"/>
                <a:cs typeface="Nunito SemiBold"/>
                <a:sym typeface="Nunito SemiBold"/>
              </a:rPr>
              <a:t>2.  Have the configuration under SMS Editor</a:t>
            </a:r>
            <a:endParaRPr>
              <a:latin typeface="Nunito SemiBold"/>
              <a:ea typeface="Nunito SemiBold"/>
              <a:cs typeface="Nunito SemiBold"/>
              <a:sym typeface="Nunito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 configuration in Koko Core</a:t>
            </a:r>
            <a:endParaRPr/>
          </a:p>
          <a:p>
            <a:pPr indent="0" lvl="0" marL="0" rtl="0" algn="l">
              <a:spcBef>
                <a:spcPts val="0"/>
              </a:spcBef>
              <a:spcAft>
                <a:spcPts val="0"/>
              </a:spcAft>
              <a:buNone/>
            </a:pPr>
            <a:r>
              <a:t/>
            </a:r>
            <a:endParaRPr/>
          </a:p>
        </p:txBody>
      </p:sp>
      <p:sp>
        <p:nvSpPr>
          <p:cNvPr id="451" name="Google Shape;451;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52" name="Google Shape;452;p40"/>
          <p:cNvSpPr txBox="1"/>
          <p:nvPr/>
        </p:nvSpPr>
        <p:spPr>
          <a:xfrm>
            <a:off x="399100" y="1011425"/>
            <a:ext cx="569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Nunito"/>
                <a:ea typeface="Nunito"/>
                <a:cs typeface="Nunito"/>
                <a:sym typeface="Nunito"/>
              </a:rPr>
              <a:t>Changes required</a:t>
            </a:r>
            <a:endParaRPr b="1" sz="2200">
              <a:latin typeface="Nunito"/>
              <a:ea typeface="Nunito"/>
              <a:cs typeface="Nunito"/>
              <a:sym typeface="Nunito"/>
            </a:endParaRPr>
          </a:p>
        </p:txBody>
      </p:sp>
      <p:sp>
        <p:nvSpPr>
          <p:cNvPr id="453" name="Google Shape;453;p40"/>
          <p:cNvSpPr txBox="1"/>
          <p:nvPr/>
        </p:nvSpPr>
        <p:spPr>
          <a:xfrm>
            <a:off x="579725" y="2027250"/>
            <a:ext cx="11302800" cy="4633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Nunito SemiBold"/>
              <a:buAutoNum type="arabicPeriod"/>
            </a:pPr>
            <a:r>
              <a:rPr lang="en-US" sz="1700">
                <a:latin typeface="Nunito SemiBold"/>
                <a:ea typeface="Nunito SemiBold"/>
                <a:cs typeface="Nunito SemiBold"/>
                <a:sym typeface="Nunito SemiBold"/>
              </a:rPr>
              <a:t>Create an API in Notification engine to set the default sms provider credential.</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rPr lang="en-US" sz="1700">
                <a:latin typeface="Nunito SemiBold"/>
                <a:ea typeface="Nunito SemiBold"/>
                <a:cs typeface="Nunito SemiBold"/>
                <a:sym typeface="Nunito SemiBold"/>
              </a:rPr>
              <a:t> 2.   Create a permission in the Koko Admin,</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rPr lang="en-US" sz="1700">
                <a:latin typeface="Nunito SemiBold"/>
                <a:ea typeface="Nunito SemiBold"/>
                <a:cs typeface="Nunito SemiBold"/>
                <a:sym typeface="Nunito SemiBold"/>
              </a:rPr>
              <a:t> 3.  Add a new section under sms editor for sms configuration in Koko admin.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Freshdesk &amp; Zendesk Setting</a:t>
            </a:r>
            <a:endParaRPr/>
          </a:p>
        </p:txBody>
      </p:sp>
      <p:sp>
        <p:nvSpPr>
          <p:cNvPr id="460" name="Google Shape;460;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61" name="Google Shape;461;p41"/>
          <p:cNvSpPr txBox="1"/>
          <p:nvPr/>
        </p:nvSpPr>
        <p:spPr>
          <a:xfrm>
            <a:off x="399100" y="1011425"/>
            <a:ext cx="11602500" cy="1735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1000"/>
              </a:spcBef>
              <a:spcAft>
                <a:spcPts val="0"/>
              </a:spcAft>
              <a:buClr>
                <a:schemeClr val="dk1"/>
              </a:buClr>
              <a:buSzPts val="1100"/>
              <a:buFont typeface="Arial"/>
              <a:buNone/>
            </a:pPr>
            <a:r>
              <a:rPr b="1" lang="en-US" sz="2200">
                <a:solidFill>
                  <a:schemeClr val="dk1"/>
                </a:solidFill>
                <a:latin typeface="Nunito"/>
                <a:ea typeface="Nunito"/>
                <a:cs typeface="Nunito"/>
                <a:sym typeface="Nunito"/>
              </a:rPr>
              <a:t>Problem Statement </a:t>
            </a:r>
            <a:endParaRPr b="1" sz="2200">
              <a:solidFill>
                <a:schemeClr val="dk1"/>
              </a:solidFill>
              <a:latin typeface="Nunito"/>
              <a:ea typeface="Nunito"/>
              <a:cs typeface="Nunito"/>
              <a:sym typeface="Nunito"/>
            </a:endParaRPr>
          </a:p>
          <a:p>
            <a:pPr indent="-368300" lvl="0" marL="457200" rtl="0" algn="l">
              <a:lnSpc>
                <a:spcPct val="120000"/>
              </a:lnSpc>
              <a:spcBef>
                <a:spcPts val="1000"/>
              </a:spcBef>
              <a:spcAft>
                <a:spcPts val="0"/>
              </a:spcAft>
              <a:buSzPts val="2200"/>
              <a:buFont typeface="Nunito"/>
              <a:buChar char="●"/>
            </a:pPr>
            <a:r>
              <a:rPr lang="en-US" sz="1800">
                <a:solidFill>
                  <a:schemeClr val="dk1"/>
                </a:solidFill>
                <a:latin typeface="Nunito"/>
                <a:ea typeface="Nunito"/>
                <a:cs typeface="Nunito"/>
                <a:sym typeface="Nunito"/>
              </a:rPr>
              <a:t>The Freshdesk and Zendesk ticket is created in the Notification Engine microservice for the </a:t>
            </a:r>
            <a:r>
              <a:rPr b="1" lang="en-US" sz="1800">
                <a:solidFill>
                  <a:schemeClr val="dk1"/>
                </a:solidFill>
                <a:latin typeface="Nunito"/>
                <a:ea typeface="Nunito"/>
                <a:cs typeface="Nunito"/>
                <a:sym typeface="Nunito"/>
              </a:rPr>
              <a:t>SMS received at KOKO Core end </a:t>
            </a:r>
            <a:r>
              <a:rPr lang="en-US" sz="1800">
                <a:solidFill>
                  <a:schemeClr val="dk1"/>
                </a:solidFill>
                <a:latin typeface="Nunito"/>
                <a:ea typeface="Nunito"/>
                <a:cs typeface="Nunito"/>
                <a:sym typeface="Nunito"/>
              </a:rPr>
              <a:t>but for the </a:t>
            </a:r>
            <a:r>
              <a:rPr b="1" lang="en-US" sz="1800">
                <a:solidFill>
                  <a:schemeClr val="dk1"/>
                </a:solidFill>
                <a:latin typeface="Nunito"/>
                <a:ea typeface="Nunito"/>
                <a:cs typeface="Nunito"/>
                <a:sym typeface="Nunito"/>
              </a:rPr>
              <a:t>CALLS </a:t>
            </a:r>
            <a:r>
              <a:rPr lang="en-US" sz="1800">
                <a:solidFill>
                  <a:schemeClr val="dk1"/>
                </a:solidFill>
                <a:latin typeface="Nunito"/>
                <a:ea typeface="Nunito"/>
                <a:cs typeface="Nunito"/>
                <a:sym typeface="Nunito"/>
              </a:rPr>
              <a:t>it gets created in KOKO Core. So to keep it consistent, the creation of the tickets for the  Calls received will have to be migrated to the Notification Engine service.</a:t>
            </a:r>
            <a:endParaRPr b="1" sz="22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Freshdesk &amp; Zendesk Setting</a:t>
            </a:r>
            <a:endParaRPr/>
          </a:p>
          <a:p>
            <a:pPr indent="0" lvl="0" marL="0" rtl="0" algn="l">
              <a:spcBef>
                <a:spcPts val="0"/>
              </a:spcBef>
              <a:spcAft>
                <a:spcPts val="0"/>
              </a:spcAft>
              <a:buNone/>
            </a:pPr>
            <a:r>
              <a:t/>
            </a:r>
            <a:endParaRPr/>
          </a:p>
        </p:txBody>
      </p:sp>
      <p:sp>
        <p:nvSpPr>
          <p:cNvPr id="468" name="Google Shape;468;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69" name="Google Shape;469;p42"/>
          <p:cNvSpPr txBox="1"/>
          <p:nvPr/>
        </p:nvSpPr>
        <p:spPr>
          <a:xfrm>
            <a:off x="399100" y="1011425"/>
            <a:ext cx="569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Nunito"/>
                <a:ea typeface="Nunito"/>
                <a:cs typeface="Nunito"/>
                <a:sym typeface="Nunito"/>
              </a:rPr>
              <a:t>Changes required</a:t>
            </a:r>
            <a:endParaRPr b="1" sz="2200">
              <a:latin typeface="Nunito"/>
              <a:ea typeface="Nunito"/>
              <a:cs typeface="Nunito"/>
              <a:sym typeface="Nunito"/>
            </a:endParaRPr>
          </a:p>
        </p:txBody>
      </p:sp>
      <p:sp>
        <p:nvSpPr>
          <p:cNvPr id="470" name="Google Shape;470;p42"/>
          <p:cNvSpPr txBox="1"/>
          <p:nvPr/>
        </p:nvSpPr>
        <p:spPr>
          <a:xfrm>
            <a:off x="579725" y="2027250"/>
            <a:ext cx="11302800" cy="5464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Nunito SemiBold"/>
              <a:buAutoNum type="arabicPeriod"/>
            </a:pPr>
            <a:r>
              <a:rPr lang="en-US" sz="1700">
                <a:latin typeface="Nunito SemiBold"/>
                <a:ea typeface="Nunito SemiBold"/>
                <a:cs typeface="Nunito SemiBold"/>
                <a:sym typeface="Nunito SemiBold"/>
              </a:rPr>
              <a:t>Migrate code for creation of Zendesk and Freshdesk ticket for </a:t>
            </a:r>
            <a:r>
              <a:rPr b="1" lang="en-US" sz="2000">
                <a:latin typeface="Nunito"/>
                <a:ea typeface="Nunito"/>
                <a:cs typeface="Nunito"/>
                <a:sym typeface="Nunito"/>
              </a:rPr>
              <a:t>calls</a:t>
            </a:r>
            <a:r>
              <a:rPr b="1" lang="en-US" sz="1700">
                <a:latin typeface="Nunito"/>
                <a:ea typeface="Nunito"/>
                <a:cs typeface="Nunito"/>
                <a:sym typeface="Nunito"/>
              </a:rPr>
              <a:t> </a:t>
            </a:r>
            <a:r>
              <a:rPr lang="en-US" sz="1700">
                <a:latin typeface="Nunito SemiBold"/>
                <a:ea typeface="Nunito SemiBold"/>
                <a:cs typeface="Nunito SemiBold"/>
                <a:sym typeface="Nunito SemiBold"/>
              </a:rPr>
              <a:t>from KOKO Core to Notification Engine</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rPr lang="en-US" sz="1700">
                <a:latin typeface="Nunito SemiBold"/>
                <a:ea typeface="Nunito SemiBold"/>
                <a:cs typeface="Nunito SemiBold"/>
                <a:sym typeface="Nunito SemiBold"/>
              </a:rPr>
              <a:t> 2.  Move the Settings panel in KOKO Admin  under the SMS Editor Panel </a:t>
            </a:r>
            <a:r>
              <a:rPr lang="en-US" sz="1700">
                <a:latin typeface="Nunito SemiBold"/>
                <a:ea typeface="Nunito SemiBold"/>
                <a:cs typeface="Nunito SemiBold"/>
                <a:sym typeface="Nunito SemiBold"/>
              </a:rPr>
              <a:t>since the settings belongs to the  Notification Engine service</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rPr lang="en-US" sz="1700">
                <a:latin typeface="Nunito SemiBold"/>
                <a:ea typeface="Nunito SemiBold"/>
                <a:cs typeface="Nunito SemiBold"/>
                <a:sym typeface="Nunito SemiBold"/>
              </a:rPr>
              <a:t>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a:p>
            <a:pPr indent="0" lvl="0" marL="0" rtl="0" algn="l">
              <a:spcBef>
                <a:spcPts val="0"/>
              </a:spcBef>
              <a:spcAft>
                <a:spcPts val="0"/>
              </a:spcAft>
              <a:buNone/>
            </a:pPr>
            <a:r>
              <a:t/>
            </a:r>
            <a:endParaRPr sz="1700">
              <a:latin typeface="Nunito SemiBold"/>
              <a:ea typeface="Nunito SemiBold"/>
              <a:cs typeface="Nunito SemiBold"/>
              <a:sym typeface="Nunito SemiBold"/>
            </a:endParaRPr>
          </a:p>
        </p:txBody>
      </p:sp>
      <p:pic>
        <p:nvPicPr>
          <p:cNvPr id="471" name="Google Shape;471;p42"/>
          <p:cNvPicPr preferRelativeResize="0"/>
          <p:nvPr/>
        </p:nvPicPr>
        <p:blipFill>
          <a:blip r:embed="rId3">
            <a:alphaModFix/>
          </a:blip>
          <a:stretch>
            <a:fillRect/>
          </a:stretch>
        </p:blipFill>
        <p:spPr>
          <a:xfrm>
            <a:off x="5296000" y="3231675"/>
            <a:ext cx="6586525" cy="3285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p:nvPr/>
        </p:nvSpPr>
        <p:spPr>
          <a:xfrm>
            <a:off x="4453625" y="325525"/>
            <a:ext cx="2781600" cy="344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1302050" y="1583175"/>
            <a:ext cx="2781600" cy="274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 2 Enhanced Future </a:t>
            </a:r>
            <a:r>
              <a:rPr lang="en-US"/>
              <a:t>Vision</a:t>
            </a:r>
            <a:endParaRPr/>
          </a:p>
        </p:txBody>
      </p:sp>
      <p:sp>
        <p:nvSpPr>
          <p:cNvPr id="192" name="Google Shape;19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3" name="Google Shape;193;p21"/>
          <p:cNvSpPr/>
          <p:nvPr/>
        </p:nvSpPr>
        <p:spPr>
          <a:xfrm>
            <a:off x="1788525" y="1859600"/>
            <a:ext cx="2108400" cy="214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KC Common UI</a:t>
            </a:r>
            <a:endParaRPr/>
          </a:p>
        </p:txBody>
      </p:sp>
      <p:sp>
        <p:nvSpPr>
          <p:cNvPr id="194" name="Google Shape;194;p21"/>
          <p:cNvSpPr/>
          <p:nvPr/>
        </p:nvSpPr>
        <p:spPr>
          <a:xfrm>
            <a:off x="548850" y="2599875"/>
            <a:ext cx="651300" cy="6750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21"/>
          <p:cNvCxnSpPr>
            <a:stCxn id="194" idx="6"/>
            <a:endCxn id="193" idx="1"/>
          </p:cNvCxnSpPr>
          <p:nvPr/>
        </p:nvCxnSpPr>
        <p:spPr>
          <a:xfrm flipH="1" rot="10800000">
            <a:off x="1200150" y="2931375"/>
            <a:ext cx="588300" cy="60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21"/>
          <p:cNvSpPr/>
          <p:nvPr/>
        </p:nvSpPr>
        <p:spPr>
          <a:xfrm>
            <a:off x="5008425" y="2386700"/>
            <a:ext cx="1433100" cy="108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KOKO Core Micro Services 2</a:t>
            </a:r>
            <a:endParaRPr/>
          </a:p>
        </p:txBody>
      </p:sp>
      <p:cxnSp>
        <p:nvCxnSpPr>
          <p:cNvPr id="197" name="Google Shape;197;p21"/>
          <p:cNvCxnSpPr>
            <a:stCxn id="193" idx="3"/>
            <a:endCxn id="196" idx="1"/>
          </p:cNvCxnSpPr>
          <p:nvPr/>
        </p:nvCxnSpPr>
        <p:spPr>
          <a:xfrm>
            <a:off x="3896925" y="2931500"/>
            <a:ext cx="1111500" cy="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198" name="Google Shape;198;p21"/>
          <p:cNvSpPr/>
          <p:nvPr/>
        </p:nvSpPr>
        <p:spPr>
          <a:xfrm>
            <a:off x="2545675" y="1964900"/>
            <a:ext cx="1242300" cy="67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Different Pages (KP)</a:t>
            </a:r>
            <a:endParaRPr/>
          </a:p>
        </p:txBody>
      </p:sp>
      <p:sp>
        <p:nvSpPr>
          <p:cNvPr id="199" name="Google Shape;199;p21"/>
          <p:cNvSpPr/>
          <p:nvPr/>
        </p:nvSpPr>
        <p:spPr>
          <a:xfrm>
            <a:off x="2420575" y="3091500"/>
            <a:ext cx="1367400" cy="67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Different Pages (SMSE)</a:t>
            </a:r>
            <a:endParaRPr/>
          </a:p>
        </p:txBody>
      </p:sp>
      <p:sp>
        <p:nvSpPr>
          <p:cNvPr id="200" name="Google Shape;200;p21"/>
          <p:cNvSpPr/>
          <p:nvPr/>
        </p:nvSpPr>
        <p:spPr>
          <a:xfrm>
            <a:off x="5008425" y="4327625"/>
            <a:ext cx="1433100" cy="108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SMSE</a:t>
            </a:r>
            <a:r>
              <a:rPr lang="en-US"/>
              <a:t> Micro Services </a:t>
            </a:r>
            <a:r>
              <a:rPr lang="en-US"/>
              <a:t>3</a:t>
            </a:r>
            <a:endParaRPr/>
          </a:p>
        </p:txBody>
      </p:sp>
      <p:sp>
        <p:nvSpPr>
          <p:cNvPr id="201" name="Google Shape;201;p21"/>
          <p:cNvSpPr/>
          <p:nvPr/>
        </p:nvSpPr>
        <p:spPr>
          <a:xfrm>
            <a:off x="5008425" y="875350"/>
            <a:ext cx="1433100" cy="108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KOKO Core Micro Services </a:t>
            </a:r>
            <a:r>
              <a:rPr lang="en-US"/>
              <a:t>1</a:t>
            </a:r>
            <a:endParaRPr/>
          </a:p>
        </p:txBody>
      </p:sp>
      <p:sp>
        <p:nvSpPr>
          <p:cNvPr id="202" name="Google Shape;202;p21"/>
          <p:cNvSpPr/>
          <p:nvPr/>
        </p:nvSpPr>
        <p:spPr>
          <a:xfrm>
            <a:off x="8812425" y="1028200"/>
            <a:ext cx="651300" cy="783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DB 1</a:t>
            </a:r>
            <a:endParaRPr/>
          </a:p>
        </p:txBody>
      </p:sp>
      <p:cxnSp>
        <p:nvCxnSpPr>
          <p:cNvPr id="203" name="Google Shape;203;p21"/>
          <p:cNvCxnSpPr>
            <a:stCxn id="201" idx="3"/>
            <a:endCxn id="202" idx="2"/>
          </p:cNvCxnSpPr>
          <p:nvPr/>
        </p:nvCxnSpPr>
        <p:spPr>
          <a:xfrm>
            <a:off x="6441525" y="1420150"/>
            <a:ext cx="2370900" cy="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04" name="Google Shape;204;p21"/>
          <p:cNvSpPr/>
          <p:nvPr/>
        </p:nvSpPr>
        <p:spPr>
          <a:xfrm>
            <a:off x="8812425" y="2542425"/>
            <a:ext cx="651300" cy="783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DB 2</a:t>
            </a:r>
            <a:endParaRPr/>
          </a:p>
        </p:txBody>
      </p:sp>
      <p:cxnSp>
        <p:nvCxnSpPr>
          <p:cNvPr id="205" name="Google Shape;205;p21"/>
          <p:cNvCxnSpPr>
            <a:stCxn id="196" idx="3"/>
            <a:endCxn id="204" idx="2"/>
          </p:cNvCxnSpPr>
          <p:nvPr/>
        </p:nvCxnSpPr>
        <p:spPr>
          <a:xfrm>
            <a:off x="6441525" y="2931500"/>
            <a:ext cx="2370900" cy="30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06" name="Google Shape;206;p21"/>
          <p:cNvSpPr/>
          <p:nvPr/>
        </p:nvSpPr>
        <p:spPr>
          <a:xfrm>
            <a:off x="8812425" y="4480475"/>
            <a:ext cx="651300" cy="783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DB 3</a:t>
            </a:r>
            <a:endParaRPr/>
          </a:p>
        </p:txBody>
      </p:sp>
      <p:cxnSp>
        <p:nvCxnSpPr>
          <p:cNvPr id="207" name="Google Shape;207;p21"/>
          <p:cNvCxnSpPr>
            <a:stCxn id="200" idx="3"/>
            <a:endCxn id="206" idx="2"/>
          </p:cNvCxnSpPr>
          <p:nvPr/>
        </p:nvCxnSpPr>
        <p:spPr>
          <a:xfrm>
            <a:off x="6441525" y="4872425"/>
            <a:ext cx="2370900" cy="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08" name="Google Shape;208;p21"/>
          <p:cNvCxnSpPr>
            <a:stCxn id="193" idx="2"/>
            <a:endCxn id="200" idx="1"/>
          </p:cNvCxnSpPr>
          <p:nvPr/>
        </p:nvCxnSpPr>
        <p:spPr>
          <a:xfrm flipH="1" rot="-5400000">
            <a:off x="3491025" y="3355100"/>
            <a:ext cx="869100" cy="2165700"/>
          </a:xfrm>
          <a:prstGeom prst="bentConnector2">
            <a:avLst/>
          </a:prstGeom>
          <a:noFill/>
          <a:ln cap="flat" cmpd="sng" w="9525">
            <a:solidFill>
              <a:schemeClr val="dk2"/>
            </a:solidFill>
            <a:prstDash val="solid"/>
            <a:round/>
            <a:headEnd len="med" w="med" type="none"/>
            <a:tailEnd len="med" w="med" type="triangle"/>
          </a:ln>
        </p:spPr>
      </p:cxnSp>
      <p:cxnSp>
        <p:nvCxnSpPr>
          <p:cNvPr id="209" name="Google Shape;209;p21"/>
          <p:cNvCxnSpPr>
            <a:stCxn id="193" idx="0"/>
            <a:endCxn id="201" idx="1"/>
          </p:cNvCxnSpPr>
          <p:nvPr/>
        </p:nvCxnSpPr>
        <p:spPr>
          <a:xfrm rot="-5400000">
            <a:off x="3705825" y="557000"/>
            <a:ext cx="439500" cy="2165700"/>
          </a:xfrm>
          <a:prstGeom prst="bentConnector2">
            <a:avLst/>
          </a:prstGeom>
          <a:noFill/>
          <a:ln cap="flat" cmpd="sng" w="9525">
            <a:solidFill>
              <a:schemeClr val="dk2"/>
            </a:solidFill>
            <a:prstDash val="solid"/>
            <a:round/>
            <a:headEnd len="med" w="med" type="none"/>
            <a:tailEnd len="med" w="med" type="triangle"/>
          </a:ln>
        </p:spPr>
      </p:cxnSp>
      <p:cxnSp>
        <p:nvCxnSpPr>
          <p:cNvPr id="210" name="Google Shape;210;p21"/>
          <p:cNvCxnSpPr>
            <a:stCxn id="200" idx="0"/>
            <a:endCxn id="196" idx="2"/>
          </p:cNvCxnSpPr>
          <p:nvPr/>
        </p:nvCxnSpPr>
        <p:spPr>
          <a:xfrm rot="-5400000">
            <a:off x="5299575" y="3901625"/>
            <a:ext cx="851400" cy="600"/>
          </a:xfrm>
          <a:prstGeom prst="bentConnector3">
            <a:avLst>
              <a:gd fmla="val 49996" name="adj1"/>
            </a:avLst>
          </a:prstGeom>
          <a:noFill/>
          <a:ln cap="flat" cmpd="sng" w="9525">
            <a:solidFill>
              <a:schemeClr val="dk2"/>
            </a:solidFill>
            <a:prstDash val="solid"/>
            <a:round/>
            <a:headEnd len="med" w="med" type="triangle"/>
            <a:tailEnd len="med" w="med" type="triangle"/>
          </a:ln>
        </p:spPr>
      </p:cxnSp>
      <p:cxnSp>
        <p:nvCxnSpPr>
          <p:cNvPr id="211" name="Google Shape;211;p21"/>
          <p:cNvCxnSpPr>
            <a:stCxn id="196" idx="0"/>
            <a:endCxn id="201" idx="2"/>
          </p:cNvCxnSpPr>
          <p:nvPr/>
        </p:nvCxnSpPr>
        <p:spPr>
          <a:xfrm rot="-5400000">
            <a:off x="5514375" y="2175500"/>
            <a:ext cx="421800" cy="600"/>
          </a:xfrm>
          <a:prstGeom prst="bentConnector3">
            <a:avLst>
              <a:gd fmla="val 49994" name="adj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idx="1" type="subTitle"/>
          </p:nvPr>
        </p:nvSpPr>
        <p:spPr>
          <a:xfrm>
            <a:off x="458725" y="923875"/>
            <a:ext cx="11575200" cy="5260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Separate Backend Microservice will be created for SMSE</a:t>
            </a:r>
            <a:endParaRPr/>
          </a:p>
          <a:p>
            <a:pPr indent="0" lvl="0" marL="0" rtl="0" algn="l">
              <a:spcBef>
                <a:spcPts val="1000"/>
              </a:spcBef>
              <a:spcAft>
                <a:spcPts val="0"/>
              </a:spcAft>
              <a:buNone/>
            </a:pPr>
            <a:r>
              <a:rPr lang="en-US"/>
              <a:t>SMSE UI will resides in KOKO Core as Vuejs Single Page Application UI</a:t>
            </a:r>
            <a:endParaRPr/>
          </a:p>
        </p:txBody>
      </p:sp>
      <p:sp>
        <p:nvSpPr>
          <p:cNvPr id="218" name="Google Shape;218;p22"/>
          <p:cNvSpPr/>
          <p:nvPr/>
        </p:nvSpPr>
        <p:spPr>
          <a:xfrm>
            <a:off x="2817475" y="2589775"/>
            <a:ext cx="3164100" cy="174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Overview</a:t>
            </a:r>
            <a:endParaRPr/>
          </a:p>
        </p:txBody>
      </p:sp>
      <p:sp>
        <p:nvSpPr>
          <p:cNvPr id="220" name="Google Shape;220;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1" name="Google Shape;221;p22"/>
          <p:cNvSpPr/>
          <p:nvPr/>
        </p:nvSpPr>
        <p:spPr>
          <a:xfrm>
            <a:off x="189525" y="4804075"/>
            <a:ext cx="1954500" cy="1062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Other Services(AWS, Grafana)</a:t>
            </a:r>
            <a:endParaRPr/>
          </a:p>
        </p:txBody>
      </p:sp>
      <p:sp>
        <p:nvSpPr>
          <p:cNvPr id="222" name="Google Shape;222;p22"/>
          <p:cNvSpPr/>
          <p:nvPr/>
        </p:nvSpPr>
        <p:spPr>
          <a:xfrm>
            <a:off x="3113575" y="2929525"/>
            <a:ext cx="1125300" cy="1062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SMSE UI</a:t>
            </a:r>
            <a:endParaRPr/>
          </a:p>
        </p:txBody>
      </p:sp>
      <p:sp>
        <p:nvSpPr>
          <p:cNvPr id="223" name="Google Shape;223;p22"/>
          <p:cNvSpPr txBox="1"/>
          <p:nvPr/>
        </p:nvSpPr>
        <p:spPr>
          <a:xfrm>
            <a:off x="6230275" y="2474350"/>
            <a:ext cx="16344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Send request with template_id and dynamic variables and sms details</a:t>
            </a:r>
            <a:endParaRPr sz="1200">
              <a:latin typeface="Nunito SemiBold"/>
              <a:ea typeface="Nunito SemiBold"/>
              <a:cs typeface="Nunito SemiBold"/>
              <a:sym typeface="Nunito SemiBold"/>
            </a:endParaRPr>
          </a:p>
        </p:txBody>
      </p:sp>
      <p:sp>
        <p:nvSpPr>
          <p:cNvPr id="224" name="Google Shape;224;p22"/>
          <p:cNvSpPr txBox="1"/>
          <p:nvPr/>
        </p:nvSpPr>
        <p:spPr>
          <a:xfrm>
            <a:off x="3103275" y="5335225"/>
            <a:ext cx="23334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Send request with basic sms details like </a:t>
            </a:r>
            <a:r>
              <a:rPr lang="en-US" sz="1200">
                <a:latin typeface="Nunito SemiBold"/>
                <a:ea typeface="Nunito SemiBold"/>
                <a:cs typeface="Nunito SemiBold"/>
                <a:sym typeface="Nunito SemiBold"/>
              </a:rPr>
              <a:t>recipient</a:t>
            </a:r>
            <a:r>
              <a:rPr lang="en-US" sz="1200">
                <a:latin typeface="Nunito SemiBold"/>
                <a:ea typeface="Nunito SemiBold"/>
                <a:cs typeface="Nunito SemiBold"/>
                <a:sym typeface="Nunito SemiBold"/>
              </a:rPr>
              <a:t> number, content and sender Id</a:t>
            </a:r>
            <a:endParaRPr sz="1200">
              <a:latin typeface="Nunito SemiBold"/>
              <a:ea typeface="Nunito SemiBold"/>
              <a:cs typeface="Nunito SemiBold"/>
              <a:sym typeface="Nunito SemiBold"/>
            </a:endParaRPr>
          </a:p>
        </p:txBody>
      </p:sp>
      <p:sp>
        <p:nvSpPr>
          <p:cNvPr id="225" name="Google Shape;225;p22"/>
          <p:cNvSpPr/>
          <p:nvPr/>
        </p:nvSpPr>
        <p:spPr>
          <a:xfrm>
            <a:off x="279975" y="3176713"/>
            <a:ext cx="592200" cy="567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txBox="1"/>
          <p:nvPr/>
        </p:nvSpPr>
        <p:spPr>
          <a:xfrm>
            <a:off x="1062725" y="3460375"/>
            <a:ext cx="18603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Nunito SemiBold"/>
                <a:ea typeface="Nunito SemiBold"/>
                <a:cs typeface="Nunito SemiBold"/>
                <a:sym typeface="Nunito SemiBold"/>
              </a:rPr>
              <a:t>Admin can access dashboard to edit and view message templates from KOKOCore</a:t>
            </a:r>
            <a:endParaRPr sz="1100">
              <a:latin typeface="Nunito SemiBold"/>
              <a:ea typeface="Nunito SemiBold"/>
              <a:cs typeface="Nunito SemiBold"/>
              <a:sym typeface="Nunito SemiBold"/>
            </a:endParaRPr>
          </a:p>
        </p:txBody>
      </p:sp>
      <p:sp>
        <p:nvSpPr>
          <p:cNvPr id="227" name="Google Shape;227;p22"/>
          <p:cNvSpPr/>
          <p:nvPr/>
        </p:nvSpPr>
        <p:spPr>
          <a:xfrm>
            <a:off x="11105275" y="3991825"/>
            <a:ext cx="781800" cy="888300"/>
          </a:xfrm>
          <a:prstGeom prst="smileyFace">
            <a:avLst>
              <a:gd fmla="val 4653"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txBox="1"/>
          <p:nvPr/>
        </p:nvSpPr>
        <p:spPr>
          <a:xfrm>
            <a:off x="10337700" y="4937275"/>
            <a:ext cx="1860300" cy="7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Message send to end user</a:t>
            </a:r>
            <a:endParaRPr>
              <a:latin typeface="Nunito SemiBold"/>
              <a:ea typeface="Nunito SemiBold"/>
              <a:cs typeface="Nunito SemiBold"/>
              <a:sym typeface="Nunito SemiBold"/>
            </a:endParaRPr>
          </a:p>
        </p:txBody>
      </p:sp>
      <p:sp>
        <p:nvSpPr>
          <p:cNvPr id="229" name="Google Shape;229;p22"/>
          <p:cNvSpPr txBox="1"/>
          <p:nvPr/>
        </p:nvSpPr>
        <p:spPr>
          <a:xfrm>
            <a:off x="2817350" y="2589775"/>
            <a:ext cx="1421400" cy="2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KOKO Core UI</a:t>
            </a:r>
            <a:endParaRPr>
              <a:latin typeface="Nunito SemiBold"/>
              <a:ea typeface="Nunito SemiBold"/>
              <a:cs typeface="Nunito SemiBold"/>
              <a:sym typeface="Nunito SemiBold"/>
            </a:endParaRPr>
          </a:p>
        </p:txBody>
      </p:sp>
      <p:cxnSp>
        <p:nvCxnSpPr>
          <p:cNvPr id="230" name="Google Shape;230;p22"/>
          <p:cNvCxnSpPr>
            <a:stCxn id="225" idx="6"/>
          </p:cNvCxnSpPr>
          <p:nvPr/>
        </p:nvCxnSpPr>
        <p:spPr>
          <a:xfrm>
            <a:off x="872175" y="3460363"/>
            <a:ext cx="2231100" cy="10200"/>
          </a:xfrm>
          <a:prstGeom prst="bentConnector3">
            <a:avLst>
              <a:gd fmla="val 50000" name="adj1"/>
            </a:avLst>
          </a:prstGeom>
          <a:noFill/>
          <a:ln cap="flat" cmpd="sng" w="9525">
            <a:solidFill>
              <a:schemeClr val="accent6"/>
            </a:solidFill>
            <a:prstDash val="solid"/>
            <a:round/>
            <a:headEnd len="med" w="med" type="none"/>
            <a:tailEnd len="med" w="med" type="triangle"/>
          </a:ln>
        </p:spPr>
      </p:cxnSp>
      <p:sp>
        <p:nvSpPr>
          <p:cNvPr id="231" name="Google Shape;231;p22"/>
          <p:cNvSpPr/>
          <p:nvPr/>
        </p:nvSpPr>
        <p:spPr>
          <a:xfrm>
            <a:off x="4604400" y="2929525"/>
            <a:ext cx="1125300" cy="1062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 Core Backend</a:t>
            </a:r>
            <a:endParaRPr/>
          </a:p>
        </p:txBody>
      </p:sp>
      <p:sp>
        <p:nvSpPr>
          <p:cNvPr id="232" name="Google Shape;232;p22"/>
          <p:cNvSpPr/>
          <p:nvPr/>
        </p:nvSpPr>
        <p:spPr>
          <a:xfrm>
            <a:off x="7411075" y="3746875"/>
            <a:ext cx="1860300" cy="1378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SMSE Backend</a:t>
            </a:r>
            <a:endParaRPr/>
          </a:p>
          <a:p>
            <a:pPr indent="0" lvl="0" marL="0" rtl="0" algn="ctr">
              <a:spcBef>
                <a:spcPts val="0"/>
              </a:spcBef>
              <a:spcAft>
                <a:spcPts val="0"/>
              </a:spcAft>
              <a:buNone/>
            </a:pPr>
            <a:r>
              <a:rPr lang="en-US"/>
              <a:t>(Responsible to send sms/serve UI)</a:t>
            </a:r>
            <a:endParaRPr/>
          </a:p>
        </p:txBody>
      </p:sp>
      <p:cxnSp>
        <p:nvCxnSpPr>
          <p:cNvPr id="233" name="Google Shape;233;p22"/>
          <p:cNvCxnSpPr>
            <a:stCxn id="222" idx="2"/>
            <a:endCxn id="232" idx="1"/>
          </p:cNvCxnSpPr>
          <p:nvPr/>
        </p:nvCxnSpPr>
        <p:spPr>
          <a:xfrm flipH="1" rot="-5400000">
            <a:off x="5321575" y="2346475"/>
            <a:ext cx="444300" cy="3735000"/>
          </a:xfrm>
          <a:prstGeom prst="bentConnector2">
            <a:avLst/>
          </a:prstGeom>
          <a:noFill/>
          <a:ln cap="flat" cmpd="sng" w="9525">
            <a:solidFill>
              <a:schemeClr val="accent6"/>
            </a:solidFill>
            <a:prstDash val="solid"/>
            <a:round/>
            <a:headEnd len="med" w="med" type="none"/>
            <a:tailEnd len="med" w="med" type="triangle"/>
          </a:ln>
        </p:spPr>
      </p:cxnSp>
      <p:cxnSp>
        <p:nvCxnSpPr>
          <p:cNvPr id="234" name="Google Shape;234;p22"/>
          <p:cNvCxnSpPr>
            <a:stCxn id="231" idx="3"/>
            <a:endCxn id="232" idx="1"/>
          </p:cNvCxnSpPr>
          <p:nvPr/>
        </p:nvCxnSpPr>
        <p:spPr>
          <a:xfrm>
            <a:off x="5729700" y="3460675"/>
            <a:ext cx="1681500" cy="975300"/>
          </a:xfrm>
          <a:prstGeom prst="bentConnector3">
            <a:avLst>
              <a:gd fmla="val 49996" name="adj1"/>
            </a:avLst>
          </a:prstGeom>
          <a:noFill/>
          <a:ln cap="flat" cmpd="sng" w="9525">
            <a:solidFill>
              <a:schemeClr val="accent6"/>
            </a:solidFill>
            <a:prstDash val="solid"/>
            <a:round/>
            <a:headEnd len="med" w="med" type="none"/>
            <a:tailEnd len="med" w="med" type="none"/>
          </a:ln>
        </p:spPr>
      </p:cxnSp>
      <p:cxnSp>
        <p:nvCxnSpPr>
          <p:cNvPr id="235" name="Google Shape;235;p22"/>
          <p:cNvCxnSpPr>
            <a:stCxn id="221" idx="3"/>
            <a:endCxn id="232" idx="1"/>
          </p:cNvCxnSpPr>
          <p:nvPr/>
        </p:nvCxnSpPr>
        <p:spPr>
          <a:xfrm flipH="1" rot="10800000">
            <a:off x="2144025" y="4436125"/>
            <a:ext cx="5267100" cy="899100"/>
          </a:xfrm>
          <a:prstGeom prst="bentConnector3">
            <a:avLst>
              <a:gd fmla="val 50000" name="adj1"/>
            </a:avLst>
          </a:prstGeom>
          <a:noFill/>
          <a:ln cap="flat" cmpd="sng" w="9525">
            <a:solidFill>
              <a:schemeClr val="accent6"/>
            </a:solidFill>
            <a:prstDash val="solid"/>
            <a:round/>
            <a:headEnd len="med" w="med" type="none"/>
            <a:tailEnd len="med" w="med" type="none"/>
          </a:ln>
        </p:spPr>
      </p:cxnSp>
      <p:cxnSp>
        <p:nvCxnSpPr>
          <p:cNvPr id="236" name="Google Shape;236;p22"/>
          <p:cNvCxnSpPr>
            <a:stCxn id="232" idx="3"/>
            <a:endCxn id="227" idx="2"/>
          </p:cNvCxnSpPr>
          <p:nvPr/>
        </p:nvCxnSpPr>
        <p:spPr>
          <a:xfrm>
            <a:off x="9271375" y="4435975"/>
            <a:ext cx="1833900" cy="600"/>
          </a:xfrm>
          <a:prstGeom prst="bentConnector3">
            <a:avLst>
              <a:gd fmla="val 50000" name="adj1"/>
            </a:avLst>
          </a:prstGeom>
          <a:noFill/>
          <a:ln cap="flat" cmpd="sng" w="9525">
            <a:solidFill>
              <a:schemeClr val="accent6"/>
            </a:solidFill>
            <a:prstDash val="solid"/>
            <a:round/>
            <a:headEnd len="med" w="med" type="none"/>
            <a:tailEnd len="med" w="med" type="triangle"/>
          </a:ln>
        </p:spPr>
      </p:cxnSp>
      <p:sp>
        <p:nvSpPr>
          <p:cNvPr id="237" name="Google Shape;237;p22"/>
          <p:cNvSpPr/>
          <p:nvPr/>
        </p:nvSpPr>
        <p:spPr>
          <a:xfrm>
            <a:off x="8528075" y="6005200"/>
            <a:ext cx="426900" cy="225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txBox="1"/>
          <p:nvPr/>
        </p:nvSpPr>
        <p:spPr>
          <a:xfrm>
            <a:off x="9072625" y="5952100"/>
            <a:ext cx="2961300" cy="3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Things to be implements in SMSE</a:t>
            </a:r>
            <a:endParaRPr>
              <a:latin typeface="Nunito SemiBold"/>
              <a:ea typeface="Nunito SemiBold"/>
              <a:cs typeface="Nunito SemiBold"/>
              <a:sym typeface="Nunito SemiBold"/>
            </a:endParaRPr>
          </a:p>
        </p:txBody>
      </p:sp>
      <p:cxnSp>
        <p:nvCxnSpPr>
          <p:cNvPr id="239" name="Google Shape;239;p22"/>
          <p:cNvCxnSpPr>
            <a:stCxn id="222" idx="3"/>
            <a:endCxn id="231" idx="1"/>
          </p:cNvCxnSpPr>
          <p:nvPr/>
        </p:nvCxnSpPr>
        <p:spPr>
          <a:xfrm>
            <a:off x="4238875" y="3460675"/>
            <a:ext cx="365400" cy="600"/>
          </a:xfrm>
          <a:prstGeom prst="bentConnector3">
            <a:avLst>
              <a:gd fmla="val 50017" name="adj1"/>
            </a:avLst>
          </a:prstGeom>
          <a:noFill/>
          <a:ln cap="flat" cmpd="sng" w="9525">
            <a:solidFill>
              <a:schemeClr val="accent6"/>
            </a:solidFill>
            <a:prstDash val="solid"/>
            <a:round/>
            <a:headEnd len="med" w="med" type="none"/>
            <a:tailEnd len="med" w="med" type="triangle"/>
          </a:ln>
        </p:spPr>
      </p:cxnSp>
      <p:sp>
        <p:nvSpPr>
          <p:cNvPr id="240" name="Google Shape;240;p22"/>
          <p:cNvSpPr txBox="1"/>
          <p:nvPr/>
        </p:nvSpPr>
        <p:spPr>
          <a:xfrm>
            <a:off x="691925" y="2133625"/>
            <a:ext cx="1681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Nunito SemiBold"/>
                <a:ea typeface="Nunito SemiBold"/>
                <a:cs typeface="Nunito SemiBold"/>
                <a:sym typeface="Nunito SemiBold"/>
              </a:rPr>
              <a:t>For User Management,</a:t>
            </a:r>
            <a:endParaRPr sz="1100">
              <a:latin typeface="Nunito SemiBold"/>
              <a:ea typeface="Nunito SemiBold"/>
              <a:cs typeface="Nunito SemiBold"/>
              <a:sym typeface="Nunito SemiBold"/>
            </a:endParaRPr>
          </a:p>
          <a:p>
            <a:pPr indent="0" lvl="0" marL="0" rtl="0" algn="l">
              <a:spcBef>
                <a:spcPts val="0"/>
              </a:spcBef>
              <a:spcAft>
                <a:spcPts val="0"/>
              </a:spcAft>
              <a:buNone/>
            </a:pPr>
            <a:r>
              <a:rPr lang="en-US" sz="1100">
                <a:latin typeface="Nunito SemiBold"/>
                <a:ea typeface="Nunito SemiBold"/>
                <a:cs typeface="Nunito SemiBold"/>
                <a:sym typeface="Nunito SemiBold"/>
              </a:rPr>
              <a:t>Activity Log</a:t>
            </a:r>
            <a:endParaRPr sz="1100">
              <a:latin typeface="Nunito SemiBold"/>
              <a:ea typeface="Nunito SemiBold"/>
              <a:cs typeface="Nunito SemiBold"/>
              <a:sym typeface="Nunito SemiBold"/>
            </a:endParaRPr>
          </a:p>
        </p:txBody>
      </p:sp>
      <p:cxnSp>
        <p:nvCxnSpPr>
          <p:cNvPr id="241" name="Google Shape;241;p22"/>
          <p:cNvCxnSpPr>
            <a:stCxn id="240" idx="3"/>
          </p:cNvCxnSpPr>
          <p:nvPr/>
        </p:nvCxnSpPr>
        <p:spPr>
          <a:xfrm>
            <a:off x="2373425" y="2362225"/>
            <a:ext cx="2056500" cy="1108200"/>
          </a:xfrm>
          <a:prstGeom prst="bentConnector3">
            <a:avLst>
              <a:gd fmla="val 99998" name="adj1"/>
            </a:avLst>
          </a:prstGeom>
          <a:noFill/>
          <a:ln cap="flat" cmpd="sng" w="9525">
            <a:solidFill>
              <a:schemeClr val="accent6"/>
            </a:solidFill>
            <a:prstDash val="solid"/>
            <a:round/>
            <a:headEnd len="med" w="med" type="none"/>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SMSE Overview</a:t>
            </a:r>
            <a:endParaRPr/>
          </a:p>
        </p:txBody>
      </p:sp>
      <p:sp>
        <p:nvSpPr>
          <p:cNvPr id="248" name="Google Shape;248;p2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Development work of SMSE is divided into three parts</a:t>
            </a:r>
            <a:endParaRPr/>
          </a:p>
          <a:p>
            <a:pPr indent="0" lvl="0" marL="0" rtl="0" algn="l">
              <a:spcBef>
                <a:spcPts val="1000"/>
              </a:spcBef>
              <a:spcAft>
                <a:spcPts val="0"/>
              </a:spcAft>
              <a:buNone/>
            </a:pPr>
            <a:r>
              <a:t/>
            </a:r>
            <a:endParaRPr/>
          </a:p>
          <a:p>
            <a:pPr indent="-381000" lvl="0" marL="457200" rtl="0" algn="l">
              <a:spcBef>
                <a:spcPts val="1000"/>
              </a:spcBef>
              <a:spcAft>
                <a:spcPts val="0"/>
              </a:spcAft>
              <a:buSzPts val="2400"/>
              <a:buAutoNum type="arabicPeriod"/>
            </a:pPr>
            <a:r>
              <a:rPr b="1" lang="en-US" sz="2400"/>
              <a:t>SMSE Web</a:t>
            </a:r>
            <a:r>
              <a:rPr lang="en-US" sz="2400"/>
              <a:t> - Admin can view/edit the predefined sms templates</a:t>
            </a:r>
            <a:endParaRPr sz="2400"/>
          </a:p>
          <a:p>
            <a:pPr indent="-381000" lvl="0" marL="457200" rtl="0" algn="l">
              <a:spcBef>
                <a:spcPts val="0"/>
              </a:spcBef>
              <a:spcAft>
                <a:spcPts val="0"/>
              </a:spcAft>
              <a:buSzPts val="2400"/>
              <a:buAutoNum type="arabicPeriod"/>
            </a:pPr>
            <a:r>
              <a:rPr b="1" lang="en-US" sz="2400"/>
              <a:t>SMSE Backend</a:t>
            </a:r>
            <a:r>
              <a:rPr lang="en-US" sz="2400"/>
              <a:t> - Backend to support web and send sms to end users</a:t>
            </a:r>
            <a:endParaRPr sz="2400"/>
          </a:p>
          <a:p>
            <a:pPr indent="-381000" lvl="0" marL="457200" rtl="0" algn="l">
              <a:spcBef>
                <a:spcPts val="0"/>
              </a:spcBef>
              <a:spcAft>
                <a:spcPts val="0"/>
              </a:spcAft>
              <a:buSzPts val="2400"/>
              <a:buAutoNum type="arabicPeriod"/>
            </a:pPr>
            <a:r>
              <a:rPr b="1" lang="en-US" sz="2400"/>
              <a:t>KOKO Core changes</a:t>
            </a:r>
            <a:r>
              <a:rPr lang="en-US" sz="2400"/>
              <a:t> - Add trigger in KOKO Core to call SMSE project</a:t>
            </a:r>
            <a:endParaRPr sz="2400"/>
          </a:p>
        </p:txBody>
      </p:sp>
      <p:sp>
        <p:nvSpPr>
          <p:cNvPr id="249" name="Google Shape;249;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5" name="Google Shape;255;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SMSE Web</a:t>
            </a:r>
            <a:endParaRPr/>
          </a:p>
        </p:txBody>
      </p:sp>
      <p:sp>
        <p:nvSpPr>
          <p:cNvPr id="256" name="Google Shape;256;p24"/>
          <p:cNvSpPr txBox="1"/>
          <p:nvPr/>
        </p:nvSpPr>
        <p:spPr>
          <a:xfrm>
            <a:off x="521150" y="1231825"/>
            <a:ext cx="11211900" cy="48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Nunito SemiBold"/>
                <a:ea typeface="Nunito SemiBold"/>
                <a:cs typeface="Nunito SemiBold"/>
                <a:sym typeface="Nunito SemiBold"/>
              </a:rPr>
              <a:t>Following Components will be created for SMSE Web in this version</a:t>
            </a:r>
            <a:endParaRPr sz="2400">
              <a:latin typeface="Nunito SemiBold"/>
              <a:ea typeface="Nunito SemiBold"/>
              <a:cs typeface="Nunito SemiBold"/>
              <a:sym typeface="Nunito SemiBold"/>
            </a:endParaRPr>
          </a:p>
          <a:p>
            <a:pPr indent="0" lvl="0" marL="0" rtl="0" algn="l">
              <a:spcBef>
                <a:spcPts val="0"/>
              </a:spcBef>
              <a:spcAft>
                <a:spcPts val="0"/>
              </a:spcAft>
              <a:buNone/>
            </a:pPr>
            <a:r>
              <a:t/>
            </a:r>
            <a:endParaRPr sz="24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Home Page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Search SMS</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Edit SMS</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Activity Log View</a:t>
            </a:r>
            <a:endParaRPr sz="18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2" name="Google Shape;262;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Home Page &amp; Search SMS</a:t>
            </a:r>
            <a:endParaRPr/>
          </a:p>
        </p:txBody>
      </p:sp>
      <p:sp>
        <p:nvSpPr>
          <p:cNvPr id="263" name="Google Shape;263;p25"/>
          <p:cNvSpPr txBox="1"/>
          <p:nvPr/>
        </p:nvSpPr>
        <p:spPr>
          <a:xfrm>
            <a:off x="521150" y="1231825"/>
            <a:ext cx="6715800" cy="480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List view for active/inactive SMS with 20 SMSes limit, on load more it will get more sms template</a:t>
            </a:r>
            <a:endParaRPr sz="1800"/>
          </a:p>
          <a:p>
            <a:pPr indent="-342900" lvl="0" marL="457200" rtl="0" algn="l">
              <a:spcBef>
                <a:spcPts val="0"/>
              </a:spcBef>
              <a:spcAft>
                <a:spcPts val="0"/>
              </a:spcAft>
              <a:buSzPts val="1800"/>
              <a:buChar char="●"/>
            </a:pPr>
            <a:r>
              <a:rPr lang="en-US" sz="1800"/>
              <a:t>Search SMS View with functionality</a:t>
            </a:r>
            <a:endParaRPr sz="1800"/>
          </a:p>
          <a:p>
            <a:pPr indent="-342900" lvl="0" marL="457200" rtl="0" algn="l">
              <a:spcBef>
                <a:spcPts val="0"/>
              </a:spcBef>
              <a:spcAft>
                <a:spcPts val="0"/>
              </a:spcAft>
              <a:buSzPts val="1800"/>
              <a:buChar char="●"/>
            </a:pPr>
            <a:r>
              <a:rPr lang="en-US" sz="1800"/>
              <a:t>Advance Search SMS View with platform and language</a:t>
            </a:r>
            <a:endParaRPr sz="1800"/>
          </a:p>
          <a:p>
            <a:pPr indent="-342900" lvl="0" marL="457200" rtl="0" algn="l">
              <a:spcBef>
                <a:spcPts val="0"/>
              </a:spcBef>
              <a:spcAft>
                <a:spcPts val="0"/>
              </a:spcAft>
              <a:buSzPts val="1800"/>
              <a:buChar char="●"/>
            </a:pPr>
            <a:r>
              <a:rPr lang="en-US" sz="1800"/>
              <a:t>Dynamic Variable Dialog will contain all the dynamic variable with basic description and with search functionality</a:t>
            </a:r>
            <a:endParaRPr sz="1800"/>
          </a:p>
          <a:p>
            <a:pPr indent="-342900" lvl="0" marL="457200" rtl="0" algn="l">
              <a:spcBef>
                <a:spcPts val="0"/>
              </a:spcBef>
              <a:spcAft>
                <a:spcPts val="0"/>
              </a:spcAft>
              <a:buClr>
                <a:schemeClr val="dk1"/>
              </a:buClr>
              <a:buSzPts val="1800"/>
              <a:buChar char="●"/>
            </a:pPr>
            <a:r>
              <a:rPr lang="en-US" sz="1800">
                <a:solidFill>
                  <a:schemeClr val="dk1"/>
                </a:solidFill>
              </a:rPr>
              <a:t>Triggers</a:t>
            </a:r>
            <a:r>
              <a:rPr lang="en-US" sz="1800">
                <a:solidFill>
                  <a:schemeClr val="dk1"/>
                </a:solidFill>
              </a:rPr>
              <a:t> Dialog will contain all the triggers with basic description and with search functionality</a:t>
            </a:r>
            <a:endParaRPr sz="1800">
              <a:solidFill>
                <a:schemeClr val="dk1"/>
              </a:solidFill>
            </a:endParaRPr>
          </a:p>
          <a:p>
            <a:pPr indent="-342900" lvl="0" marL="457200" rtl="0" algn="l">
              <a:spcBef>
                <a:spcPts val="0"/>
              </a:spcBef>
              <a:spcAft>
                <a:spcPts val="0"/>
              </a:spcAft>
              <a:buSzPts val="1800"/>
              <a:buChar char="●"/>
            </a:pPr>
            <a:r>
              <a:rPr lang="en-US" sz="1800"/>
              <a:t>Edit view page will be open on click on any sms template</a:t>
            </a:r>
            <a:endParaRPr sz="1800"/>
          </a:p>
        </p:txBody>
      </p:sp>
      <p:pic>
        <p:nvPicPr>
          <p:cNvPr id="264" name="Google Shape;264;p25">
            <a:hlinkClick r:id="rId4"/>
          </p:cNvPr>
          <p:cNvPicPr preferRelativeResize="0"/>
          <p:nvPr/>
        </p:nvPicPr>
        <p:blipFill>
          <a:blip r:embed="rId5">
            <a:alphaModFix/>
          </a:blip>
          <a:stretch>
            <a:fillRect/>
          </a:stretch>
        </p:blipFill>
        <p:spPr>
          <a:xfrm>
            <a:off x="7236950" y="2128906"/>
            <a:ext cx="4650250" cy="3014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0" name="Google Shape;270;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Edit View Page</a:t>
            </a:r>
            <a:endParaRPr/>
          </a:p>
        </p:txBody>
      </p:sp>
      <p:sp>
        <p:nvSpPr>
          <p:cNvPr id="271" name="Google Shape;271;p26"/>
          <p:cNvSpPr txBox="1"/>
          <p:nvPr/>
        </p:nvSpPr>
        <p:spPr>
          <a:xfrm>
            <a:off x="521150" y="1231825"/>
            <a:ext cx="6715800" cy="480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Basic Edit view page details like, SMS Template name, description, platform, language, dynamic variable used, content</a:t>
            </a:r>
            <a:endParaRPr sz="1800"/>
          </a:p>
          <a:p>
            <a:pPr indent="-342900" lvl="0" marL="457200" rtl="0" algn="l">
              <a:spcBef>
                <a:spcPts val="0"/>
              </a:spcBef>
              <a:spcAft>
                <a:spcPts val="0"/>
              </a:spcAft>
              <a:buSzPts val="1800"/>
              <a:buChar char="●"/>
            </a:pPr>
            <a:r>
              <a:rPr lang="en-US" sz="1800"/>
              <a:t>User can change the active/inactive status</a:t>
            </a:r>
            <a:endParaRPr sz="1800"/>
          </a:p>
          <a:p>
            <a:pPr indent="-342900" lvl="0" marL="457200" rtl="0" algn="l">
              <a:spcBef>
                <a:spcPts val="0"/>
              </a:spcBef>
              <a:spcAft>
                <a:spcPts val="0"/>
              </a:spcAft>
              <a:buSzPts val="1800"/>
              <a:buChar char="●"/>
            </a:pPr>
            <a:r>
              <a:rPr lang="en-US" sz="1800"/>
              <a:t>User can change the language from list of language</a:t>
            </a:r>
            <a:endParaRPr sz="1800"/>
          </a:p>
          <a:p>
            <a:pPr indent="-342900" lvl="0" marL="457200" rtl="0" algn="l">
              <a:spcBef>
                <a:spcPts val="0"/>
              </a:spcBef>
              <a:spcAft>
                <a:spcPts val="0"/>
              </a:spcAft>
              <a:buSzPts val="1800"/>
              <a:buChar char="●"/>
            </a:pPr>
            <a:r>
              <a:rPr lang="en-US" sz="1800"/>
              <a:t>User can change the description</a:t>
            </a:r>
            <a:endParaRPr sz="1800"/>
          </a:p>
          <a:p>
            <a:pPr indent="-342900" lvl="0" marL="457200" rtl="0" algn="l">
              <a:spcBef>
                <a:spcPts val="0"/>
              </a:spcBef>
              <a:spcAft>
                <a:spcPts val="0"/>
              </a:spcAft>
              <a:buSzPts val="1800"/>
              <a:buChar char="●"/>
            </a:pPr>
            <a:r>
              <a:rPr lang="en-US" sz="1800"/>
              <a:t>User can change the content as well as add dynamic variable from list of variables</a:t>
            </a:r>
            <a:endParaRPr sz="1800"/>
          </a:p>
          <a:p>
            <a:pPr indent="-342900" lvl="0" marL="457200" rtl="0" algn="l">
              <a:spcBef>
                <a:spcPts val="0"/>
              </a:spcBef>
              <a:spcAft>
                <a:spcPts val="0"/>
              </a:spcAft>
              <a:buSzPts val="1800"/>
              <a:buChar char="●"/>
            </a:pPr>
            <a:r>
              <a:rPr lang="en-US" sz="1800"/>
              <a:t>On save create a activity log</a:t>
            </a:r>
            <a:endParaRPr sz="1800"/>
          </a:p>
        </p:txBody>
      </p:sp>
      <p:pic>
        <p:nvPicPr>
          <p:cNvPr id="272" name="Google Shape;272;p26">
            <a:hlinkClick r:id="rId4"/>
          </p:cNvPr>
          <p:cNvPicPr preferRelativeResize="0"/>
          <p:nvPr/>
        </p:nvPicPr>
        <p:blipFill>
          <a:blip r:embed="rId5">
            <a:alphaModFix/>
          </a:blip>
          <a:stretch>
            <a:fillRect/>
          </a:stretch>
        </p:blipFill>
        <p:spPr>
          <a:xfrm>
            <a:off x="7236950" y="2340393"/>
            <a:ext cx="4650251" cy="2591848"/>
          </a:xfrm>
          <a:prstGeom prst="rect">
            <a:avLst/>
          </a:prstGeom>
          <a:noFill/>
          <a:ln>
            <a:noFill/>
          </a:ln>
        </p:spPr>
      </p:pic>
      <p:sp>
        <p:nvSpPr>
          <p:cNvPr id="273" name="Google Shape;273;p26"/>
          <p:cNvSpPr txBox="1"/>
          <p:nvPr/>
        </p:nvSpPr>
        <p:spPr>
          <a:xfrm>
            <a:off x="7236950" y="5507725"/>
            <a:ext cx="46503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Note: User with edit permission can only edit else all</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all the fields will be readonly for read only user</a:t>
            </a:r>
            <a:endParaRPr>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9" name="Google Shape;279;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Activity Log View</a:t>
            </a:r>
            <a:endParaRPr/>
          </a:p>
        </p:txBody>
      </p:sp>
      <p:sp>
        <p:nvSpPr>
          <p:cNvPr id="280" name="Google Shape;280;p27"/>
          <p:cNvSpPr txBox="1"/>
          <p:nvPr/>
        </p:nvSpPr>
        <p:spPr>
          <a:xfrm>
            <a:off x="521150" y="1231825"/>
            <a:ext cx="6715800" cy="480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Activity log history view on right side</a:t>
            </a:r>
            <a:endParaRPr sz="1800"/>
          </a:p>
          <a:p>
            <a:pPr indent="-342900" lvl="0" marL="457200" rtl="0" algn="l">
              <a:spcBef>
                <a:spcPts val="0"/>
              </a:spcBef>
              <a:spcAft>
                <a:spcPts val="0"/>
              </a:spcAft>
              <a:buSzPts val="1800"/>
              <a:buChar char="●"/>
            </a:pPr>
            <a:r>
              <a:rPr lang="en-US" sz="1800"/>
              <a:t>On every change of SMS template activity log will be added with the change</a:t>
            </a:r>
            <a:endParaRPr sz="1800"/>
          </a:p>
          <a:p>
            <a:pPr indent="-342900" lvl="0" marL="457200" rtl="0" algn="l">
              <a:spcBef>
                <a:spcPts val="0"/>
              </a:spcBef>
              <a:spcAft>
                <a:spcPts val="0"/>
              </a:spcAft>
              <a:buSzPts val="1800"/>
              <a:buChar char="●"/>
            </a:pPr>
            <a:r>
              <a:rPr lang="en-US" sz="1800"/>
              <a:t>On click of activity log dailog will be open with more details</a:t>
            </a:r>
            <a:endParaRPr sz="1800"/>
          </a:p>
          <a:p>
            <a:pPr indent="0" lvl="0" marL="457200" rtl="0" algn="l">
              <a:spcBef>
                <a:spcPts val="0"/>
              </a:spcBef>
              <a:spcAft>
                <a:spcPts val="0"/>
              </a:spcAft>
              <a:buNone/>
            </a:pPr>
            <a:r>
              <a:t/>
            </a:r>
            <a:endParaRPr sz="1800"/>
          </a:p>
        </p:txBody>
      </p:sp>
      <p:sp>
        <p:nvSpPr>
          <p:cNvPr id="281" name="Google Shape;281;p27"/>
          <p:cNvSpPr txBox="1"/>
          <p:nvPr/>
        </p:nvSpPr>
        <p:spPr>
          <a:xfrm>
            <a:off x="7236950" y="5507725"/>
            <a:ext cx="46503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282" name="Google Shape;282;p27">
            <a:hlinkClick r:id="rId4"/>
          </p:cNvPr>
          <p:cNvPicPr preferRelativeResize="0"/>
          <p:nvPr/>
        </p:nvPicPr>
        <p:blipFill>
          <a:blip r:embed="rId5">
            <a:alphaModFix/>
          </a:blip>
          <a:stretch>
            <a:fillRect/>
          </a:stretch>
        </p:blipFill>
        <p:spPr>
          <a:xfrm>
            <a:off x="7236975" y="2316418"/>
            <a:ext cx="4650249" cy="26398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